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</p:sldMasterIdLst>
  <p:notesMasterIdLst>
    <p:notesMasterId r:id="rId17"/>
  </p:notesMasterIdLst>
  <p:sldIdLst>
    <p:sldId id="1150" r:id="rId3"/>
    <p:sldId id="1182" r:id="rId4"/>
    <p:sldId id="1183" r:id="rId5"/>
    <p:sldId id="1185" r:id="rId6"/>
    <p:sldId id="1186" r:id="rId7"/>
    <p:sldId id="1187" r:id="rId8"/>
    <p:sldId id="1188" r:id="rId9"/>
    <p:sldId id="1189" r:id="rId10"/>
    <p:sldId id="1190" r:id="rId11"/>
    <p:sldId id="1191" r:id="rId12"/>
    <p:sldId id="1192" r:id="rId13"/>
    <p:sldId id="1184" r:id="rId14"/>
    <p:sldId id="1193" r:id="rId15"/>
    <p:sldId id="1194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0">
          <p15:clr>
            <a:srgbClr val="A4A3A4"/>
          </p15:clr>
        </p15:guide>
        <p15:guide id="2" orient="horz" pos="1822">
          <p15:clr>
            <a:srgbClr val="A4A3A4"/>
          </p15:clr>
        </p15:guide>
        <p15:guide id="3" orient="horz" pos="2340">
          <p15:clr>
            <a:srgbClr val="A4A3A4"/>
          </p15:clr>
        </p15:guide>
        <p15:guide id="4" pos="3804">
          <p15:clr>
            <a:srgbClr val="A4A3A4"/>
          </p15:clr>
        </p15:guide>
        <p15:guide id="5" pos="746">
          <p15:clr>
            <a:srgbClr val="A4A3A4"/>
          </p15:clr>
        </p15:guide>
        <p15:guide id="6" pos="6994">
          <p15:clr>
            <a:srgbClr val="A4A3A4"/>
          </p15:clr>
        </p15:guide>
        <p15:guide id="7" pos="878">
          <p15:clr>
            <a:srgbClr val="A4A3A4"/>
          </p15:clr>
        </p15:guide>
        <p15:guide id="8" pos="747">
          <p15:clr>
            <a:srgbClr val="A4A3A4"/>
          </p15:clr>
        </p15:guide>
        <p15:guide id="9" pos="6995">
          <p15:clr>
            <a:srgbClr val="A4A3A4"/>
          </p15:clr>
        </p15:guide>
        <p15:guide id="10" pos="87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启成" initials="张启成" lastIdx="1" clrIdx="0"/>
  <p:cmAuthor id="2" name="WJZ" initials="W" lastIdx="2" clrIdx="1">
    <p:extLst>
      <p:ext uri="{19B8F6BF-5375-455C-9EA6-DF929625EA0E}">
        <p15:presenceInfo xmlns:p15="http://schemas.microsoft.com/office/powerpoint/2012/main" userId="WJ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0066"/>
    <a:srgbClr val="FFFF00"/>
    <a:srgbClr val="ED7D31"/>
    <a:srgbClr val="2E75B6"/>
    <a:srgbClr val="FF9900"/>
    <a:srgbClr val="0070C0"/>
    <a:srgbClr val="FF3200"/>
    <a:srgbClr val="0099CC"/>
    <a:srgbClr val="0047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15" autoAdjust="0"/>
    <p:restoredTop sz="81477" autoAdjust="0"/>
  </p:normalViewPr>
  <p:slideViewPr>
    <p:cSldViewPr snapToGrid="0" showGuides="1">
      <p:cViewPr varScale="1">
        <p:scale>
          <a:sx n="58" d="100"/>
          <a:sy n="58" d="100"/>
        </p:scale>
        <p:origin x="136" y="48"/>
      </p:cViewPr>
      <p:guideLst>
        <p:guide orient="horz" pos="2110"/>
        <p:guide orient="horz" pos="1822"/>
        <p:guide orient="horz" pos="2340"/>
        <p:guide pos="3804"/>
        <p:guide pos="746"/>
        <p:guide pos="6994"/>
        <p:guide pos="878"/>
        <p:guide pos="747"/>
        <p:guide pos="6995"/>
        <p:guide pos="879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B3321-9625-48D7-A91D-CD4FF8EA26CB}" type="datetimeFigureOut">
              <a:rPr lang="zh-CN" altLang="en-US" smtClean="0"/>
              <a:pPr/>
              <a:t>2023/8/28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1EC39-8C03-4A1B-8776-95A63998E4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423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332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641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527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330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004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也称为双峰分支预测器（</a:t>
            </a:r>
            <a:r>
              <a:rPr lang="en-US" altLang="zh-CN" dirty="0"/>
              <a:t>bimodal predictor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592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7454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900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967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每一个</a:t>
            </a:r>
            <a:r>
              <a:rPr lang="en-US" altLang="zh-CN" dirty="0"/>
              <a:t>PC</a:t>
            </a:r>
            <a:r>
              <a:rPr lang="zh-CN" altLang="en-US" dirty="0"/>
              <a:t>都可以对应一个两位饱和计数器，但对于</a:t>
            </a:r>
            <a:r>
              <a:rPr lang="en-US" altLang="zh-CN" dirty="0"/>
              <a:t>32</a:t>
            </a:r>
            <a:r>
              <a:rPr lang="zh-CN" altLang="en-US" dirty="0"/>
              <a:t>位</a:t>
            </a:r>
            <a:r>
              <a:rPr lang="en-US" altLang="zh-CN" dirty="0"/>
              <a:t>PC</a:t>
            </a:r>
            <a:r>
              <a:rPr lang="zh-CN" altLang="en-US" dirty="0"/>
              <a:t>而言，共需要</a:t>
            </a:r>
            <a:r>
              <a:rPr lang="en-US" altLang="zh-CN" dirty="0" err="1"/>
              <a:t>2Gb</a:t>
            </a:r>
            <a:r>
              <a:rPr lang="zh-CN" altLang="en-US" dirty="0"/>
              <a:t>的存储空间（无法接受）。</a:t>
            </a:r>
            <a:endParaRPr lang="en-US" altLang="zh-CN" dirty="0"/>
          </a:p>
          <a:p>
            <a:r>
              <a:rPr lang="zh-CN" altLang="en-US" dirty="0"/>
              <a:t>只选用</a:t>
            </a:r>
            <a:r>
              <a:rPr lang="en-US" altLang="zh-CN" dirty="0"/>
              <a:t>k</a:t>
            </a:r>
            <a:r>
              <a:rPr lang="zh-CN" altLang="en-US" dirty="0"/>
              <a:t>位的方法造成</a:t>
            </a:r>
            <a:r>
              <a:rPr lang="en-US" altLang="zh-CN" dirty="0"/>
              <a:t>k</a:t>
            </a:r>
            <a:r>
              <a:rPr lang="zh-CN" altLang="en-US" dirty="0"/>
              <a:t>部分相同的所有</a:t>
            </a:r>
            <a:r>
              <a:rPr lang="en-US" altLang="zh-CN" dirty="0"/>
              <a:t>PC</a:t>
            </a:r>
            <a:r>
              <a:rPr lang="zh-CN" altLang="en-US" dirty="0"/>
              <a:t>值使用同一个两位饱和计数器，相互造成干扰，称为别名。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166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位饱和计数器方法很难做到</a:t>
            </a:r>
            <a:r>
              <a:rPr lang="en-US" altLang="zh-CN" dirty="0"/>
              <a:t>98%</a:t>
            </a:r>
            <a:r>
              <a:rPr lang="zh-CN" altLang="en-US" dirty="0"/>
              <a:t>以上，而且对于有的程序其预测准确率为</a:t>
            </a:r>
            <a:r>
              <a:rPr lang="en-US" altLang="zh-CN" dirty="0"/>
              <a:t>0%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043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492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021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分支只要有规律就应当能能预测准确，</a:t>
            </a:r>
            <a:endParaRPr lang="en-US" altLang="zh-CN" dirty="0"/>
          </a:p>
          <a:p>
            <a:r>
              <a:rPr lang="en-US" altLang="zh-CN" dirty="0"/>
              <a:t>if (aa==2) aa = 0;</a:t>
            </a:r>
          </a:p>
          <a:p>
            <a:r>
              <a:rPr lang="en-US" altLang="zh-CN" dirty="0"/>
              <a:t>if (bb = 2) bb = 0;</a:t>
            </a:r>
          </a:p>
          <a:p>
            <a:r>
              <a:rPr lang="en-US" altLang="zh-CN" dirty="0"/>
              <a:t>If (aa != bb) {…}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1EC39-8C03-4A1B-8776-95A63998E42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522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起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7"/>
          <a:stretch>
            <a:fillRect/>
          </a:stretch>
        </p:blipFill>
        <p:spPr>
          <a:xfrm>
            <a:off x="-1963" y="0"/>
            <a:ext cx="12193963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838669" y="-827351"/>
            <a:ext cx="8512703" cy="8512702"/>
          </a:xfrm>
          <a:prstGeom prst="rect">
            <a:avLst/>
          </a:prstGeom>
          <a:blipFill dpi="0" rotWithShape="1">
            <a:blip r:embed="rId3" cstate="print">
              <a:alphaModFix amt="4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chemeClr val="bg1">
                  <a:alpha val="55000"/>
                </a:schemeClr>
              </a:gs>
              <a:gs pos="0">
                <a:schemeClr val="bg1">
                  <a:alpha val="1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3" y="0"/>
            <a:ext cx="12191999" cy="6858000"/>
          </a:xfrm>
          <a:prstGeom prst="rect">
            <a:avLst/>
          </a:prstGeom>
          <a:gradFill flip="none" rotWithShape="1">
            <a:gsLst>
              <a:gs pos="75000">
                <a:schemeClr val="bg1">
                  <a:alpha val="79000"/>
                </a:schemeClr>
              </a:gs>
              <a:gs pos="100000">
                <a:schemeClr val="bg1">
                  <a:alpha val="71000"/>
                </a:schemeClr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1838669" y="-827351"/>
            <a:ext cx="8512703" cy="8512702"/>
          </a:xfrm>
          <a:prstGeom prst="rect">
            <a:avLst/>
          </a:prstGeom>
          <a:blipFill dpi="0" rotWithShape="1">
            <a:blip r:embed="rId3" cstate="print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8" b="71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chemeClr val="bg1">
                  <a:alpha val="77000"/>
                </a:schemeClr>
              </a:gs>
              <a:gs pos="0">
                <a:schemeClr val="bg1">
                  <a:alpha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935651" y="-3614130"/>
            <a:ext cx="8512703" cy="8512702"/>
          </a:xfrm>
          <a:prstGeom prst="rect">
            <a:avLst/>
          </a:prstGeom>
          <a:blipFill dpi="0" rotWithShape="1">
            <a:blip r:embed="rId3" cstate="print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"/>
          <a:stretch>
            <a:fillRect/>
          </a:stretch>
        </p:blipFill>
        <p:spPr>
          <a:xfrm>
            <a:off x="0" y="-1"/>
            <a:ext cx="12192000" cy="6881693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7619159" y="2613495"/>
            <a:ext cx="8512703" cy="8512702"/>
          </a:xfrm>
          <a:prstGeom prst="rect">
            <a:avLst/>
          </a:prstGeom>
          <a:blipFill dpi="0" rotWithShape="1">
            <a:blip r:embed="rId3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chemeClr val="bg1">
                  <a:alpha val="77000"/>
                </a:schemeClr>
              </a:gs>
              <a:gs pos="0">
                <a:schemeClr val="bg1">
                  <a:alpha val="57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t="15065" r="346"/>
          <a:stretch>
            <a:fillRect/>
          </a:stretch>
        </p:blipFill>
        <p:spPr>
          <a:xfrm>
            <a:off x="-1" y="0"/>
            <a:ext cx="12192001" cy="6893919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-4256352" y="2601649"/>
            <a:ext cx="8512703" cy="8512702"/>
          </a:xfrm>
          <a:prstGeom prst="rect">
            <a:avLst/>
          </a:prstGeom>
          <a:blipFill dpi="0" rotWithShape="1">
            <a:blip r:embed="rId3" cstate="print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chemeClr val="bg1">
                  <a:alpha val="77000"/>
                </a:schemeClr>
              </a:gs>
              <a:gs pos="0">
                <a:schemeClr val="bg1">
                  <a:alpha val="57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46"/>
          <a:stretch>
            <a:fillRect/>
          </a:stretch>
        </p:blipFill>
        <p:spPr>
          <a:xfrm>
            <a:off x="2" y="0"/>
            <a:ext cx="12180271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833785" y="-4478741"/>
            <a:ext cx="8512703" cy="8512702"/>
          </a:xfrm>
          <a:prstGeom prst="rect">
            <a:avLst/>
          </a:prstGeom>
          <a:blipFill dpi="0" rotWithShape="1"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12" name="矩形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chemeClr val="bg1">
                  <a:alpha val="77000"/>
                </a:schemeClr>
              </a:gs>
              <a:gs pos="0">
                <a:schemeClr val="bg1">
                  <a:alpha val="57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833785" y="4104820"/>
            <a:ext cx="8512703" cy="8512702"/>
          </a:xfrm>
          <a:prstGeom prst="rect">
            <a:avLst/>
          </a:prstGeom>
          <a:blipFill dpi="0" rotWithShape="1"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chemeClr val="bg1">
                  <a:alpha val="77000"/>
                </a:schemeClr>
              </a:gs>
              <a:gs pos="0">
                <a:schemeClr val="bg1">
                  <a:alpha val="57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"/>
          <a:stretch>
            <a:fillRect/>
          </a:stretch>
        </p:blipFill>
        <p:spPr>
          <a:xfrm>
            <a:off x="0" y="-1"/>
            <a:ext cx="12192000" cy="688169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7935651" y="-827352"/>
            <a:ext cx="8512703" cy="8512702"/>
          </a:xfrm>
          <a:prstGeom prst="rect">
            <a:avLst/>
          </a:prstGeom>
          <a:blipFill dpi="0" rotWithShape="1">
            <a:blip r:embed="rId3" cstate="print">
              <a:alphaModFix amt="35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chemeClr val="bg1">
                  <a:alpha val="77000"/>
                </a:schemeClr>
              </a:gs>
              <a:gs pos="0">
                <a:schemeClr val="bg1">
                  <a:alpha val="57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>
            <a:spLocks noEditPoints="1"/>
          </p:cNvSpPr>
          <p:nvPr userDrawn="1"/>
        </p:nvSpPr>
        <p:spPr bwMode="auto">
          <a:xfrm>
            <a:off x="7471129" y="-2172714"/>
            <a:ext cx="6663971" cy="6636436"/>
          </a:xfrm>
          <a:custGeom>
            <a:avLst/>
            <a:gdLst>
              <a:gd name="T0" fmla="*/ 263 w 379"/>
              <a:gd name="T1" fmla="*/ 288 h 379"/>
              <a:gd name="T2" fmla="*/ 252 w 379"/>
              <a:gd name="T3" fmla="*/ 296 h 379"/>
              <a:gd name="T4" fmla="*/ 257 w 379"/>
              <a:gd name="T5" fmla="*/ 298 h 379"/>
              <a:gd name="T6" fmla="*/ 262 w 379"/>
              <a:gd name="T7" fmla="*/ 295 h 379"/>
              <a:gd name="T8" fmla="*/ 266 w 379"/>
              <a:gd name="T9" fmla="*/ 300 h 379"/>
              <a:gd name="T10" fmla="*/ 268 w 379"/>
              <a:gd name="T11" fmla="*/ 317 h 379"/>
              <a:gd name="T12" fmla="*/ 274 w 379"/>
              <a:gd name="T13" fmla="*/ 302 h 379"/>
              <a:gd name="T14" fmla="*/ 258 w 379"/>
              <a:gd name="T15" fmla="*/ 306 h 379"/>
              <a:gd name="T16" fmla="*/ 254 w 379"/>
              <a:gd name="T17" fmla="*/ 282 h 379"/>
              <a:gd name="T18" fmla="*/ 229 w 379"/>
              <a:gd name="T19" fmla="*/ 326 h 379"/>
              <a:gd name="T20" fmla="*/ 221 w 379"/>
              <a:gd name="T21" fmla="*/ 317 h 379"/>
              <a:gd name="T22" fmla="*/ 211 w 379"/>
              <a:gd name="T23" fmla="*/ 305 h 379"/>
              <a:gd name="T24" fmla="*/ 175 w 379"/>
              <a:gd name="T25" fmla="*/ 308 h 379"/>
              <a:gd name="T26" fmla="*/ 160 w 379"/>
              <a:gd name="T27" fmla="*/ 325 h 379"/>
              <a:gd name="T28" fmla="*/ 177 w 379"/>
              <a:gd name="T29" fmla="*/ 328 h 379"/>
              <a:gd name="T30" fmla="*/ 166 w 379"/>
              <a:gd name="T31" fmla="*/ 319 h 379"/>
              <a:gd name="T32" fmla="*/ 170 w 379"/>
              <a:gd name="T33" fmla="*/ 300 h 379"/>
              <a:gd name="T34" fmla="*/ 158 w 379"/>
              <a:gd name="T35" fmla="*/ 301 h 379"/>
              <a:gd name="T36" fmla="*/ 198 w 379"/>
              <a:gd name="T37" fmla="*/ 227 h 379"/>
              <a:gd name="T38" fmla="*/ 143 w 379"/>
              <a:gd name="T39" fmla="*/ 149 h 379"/>
              <a:gd name="T40" fmla="*/ 160 w 379"/>
              <a:gd name="T41" fmla="*/ 248 h 379"/>
              <a:gd name="T42" fmla="*/ 174 w 379"/>
              <a:gd name="T43" fmla="*/ 166 h 379"/>
              <a:gd name="T44" fmla="*/ 167 w 379"/>
              <a:gd name="T45" fmla="*/ 241 h 379"/>
              <a:gd name="T46" fmla="*/ 206 w 379"/>
              <a:gd name="T47" fmla="*/ 197 h 379"/>
              <a:gd name="T48" fmla="*/ 214 w 379"/>
              <a:gd name="T49" fmla="*/ 224 h 379"/>
              <a:gd name="T50" fmla="*/ 217 w 379"/>
              <a:gd name="T51" fmla="*/ 156 h 379"/>
              <a:gd name="T52" fmla="*/ 230 w 379"/>
              <a:gd name="T53" fmla="*/ 156 h 379"/>
              <a:gd name="T54" fmla="*/ 203 w 379"/>
              <a:gd name="T55" fmla="*/ 155 h 379"/>
              <a:gd name="T56" fmla="*/ 118 w 379"/>
              <a:gd name="T57" fmla="*/ 178 h 379"/>
              <a:gd name="T58" fmla="*/ 129 w 379"/>
              <a:gd name="T59" fmla="*/ 106 h 379"/>
              <a:gd name="T60" fmla="*/ 248 w 379"/>
              <a:gd name="T61" fmla="*/ 159 h 379"/>
              <a:gd name="T62" fmla="*/ 266 w 379"/>
              <a:gd name="T63" fmla="*/ 137 h 379"/>
              <a:gd name="T64" fmla="*/ 122 w 379"/>
              <a:gd name="T65" fmla="*/ 291 h 379"/>
              <a:gd name="T66" fmla="*/ 123 w 379"/>
              <a:gd name="T67" fmla="*/ 289 h 379"/>
              <a:gd name="T68" fmla="*/ 100 w 379"/>
              <a:gd name="T69" fmla="*/ 291 h 379"/>
              <a:gd name="T70" fmla="*/ 47 w 379"/>
              <a:gd name="T71" fmla="*/ 237 h 379"/>
              <a:gd name="T72" fmla="*/ 62 w 379"/>
              <a:gd name="T73" fmla="*/ 215 h 379"/>
              <a:gd name="T74" fmla="*/ 43 w 379"/>
              <a:gd name="T75" fmla="*/ 164 h 379"/>
              <a:gd name="T76" fmla="*/ 67 w 379"/>
              <a:gd name="T77" fmla="*/ 148 h 379"/>
              <a:gd name="T78" fmla="*/ 91 w 379"/>
              <a:gd name="T79" fmla="*/ 106 h 379"/>
              <a:gd name="T80" fmla="*/ 94 w 379"/>
              <a:gd name="T81" fmla="*/ 81 h 379"/>
              <a:gd name="T82" fmla="*/ 110 w 379"/>
              <a:gd name="T83" fmla="*/ 73 h 379"/>
              <a:gd name="T84" fmla="*/ 149 w 379"/>
              <a:gd name="T85" fmla="*/ 41 h 379"/>
              <a:gd name="T86" fmla="*/ 184 w 379"/>
              <a:gd name="T87" fmla="*/ 48 h 379"/>
              <a:gd name="T88" fmla="*/ 222 w 379"/>
              <a:gd name="T89" fmla="*/ 44 h 379"/>
              <a:gd name="T90" fmla="*/ 240 w 379"/>
              <a:gd name="T91" fmla="*/ 55 h 379"/>
              <a:gd name="T92" fmla="*/ 257 w 379"/>
              <a:gd name="T93" fmla="*/ 80 h 379"/>
              <a:gd name="T94" fmla="*/ 288 w 379"/>
              <a:gd name="T95" fmla="*/ 103 h 379"/>
              <a:gd name="T96" fmla="*/ 331 w 379"/>
              <a:gd name="T97" fmla="*/ 127 h 379"/>
              <a:gd name="T98" fmla="*/ 321 w 379"/>
              <a:gd name="T99" fmla="*/ 158 h 379"/>
              <a:gd name="T100" fmla="*/ 336 w 379"/>
              <a:gd name="T101" fmla="*/ 195 h 379"/>
              <a:gd name="T102" fmla="*/ 336 w 379"/>
              <a:gd name="T103" fmla="*/ 204 h 379"/>
              <a:gd name="T104" fmla="*/ 331 w 379"/>
              <a:gd name="T105" fmla="*/ 236 h 379"/>
              <a:gd name="T106" fmla="*/ 301 w 379"/>
              <a:gd name="T107" fmla="*/ 256 h 379"/>
              <a:gd name="T108" fmla="*/ 270 w 379"/>
              <a:gd name="T109" fmla="*/ 38 h 379"/>
              <a:gd name="T110" fmla="*/ 46 w 379"/>
              <a:gd name="T111" fmla="*/ 95 h 379"/>
              <a:gd name="T112" fmla="*/ 82 w 379"/>
              <a:gd name="T113" fmla="*/ 324 h 379"/>
              <a:gd name="T114" fmla="*/ 313 w 379"/>
              <a:gd name="T115" fmla="*/ 309 h 379"/>
              <a:gd name="T116" fmla="*/ 360 w 379"/>
              <a:gd name="T117" fmla="*/ 238 h 379"/>
              <a:gd name="T118" fmla="*/ 157 w 379"/>
              <a:gd name="T119" fmla="*/ 364 h 379"/>
              <a:gd name="T120" fmla="*/ 13 w 379"/>
              <a:gd name="T121" fmla="*/ 174 h 379"/>
              <a:gd name="T122" fmla="*/ 189 w 379"/>
              <a:gd name="T123" fmla="*/ 13 h 379"/>
              <a:gd name="T124" fmla="*/ 189 w 379"/>
              <a:gd name="T125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79" h="379">
                <a:moveTo>
                  <a:pt x="253" y="291"/>
                </a:moveTo>
                <a:cubicBezTo>
                  <a:pt x="254" y="290"/>
                  <a:pt x="254" y="290"/>
                  <a:pt x="254" y="290"/>
                </a:cubicBezTo>
                <a:cubicBezTo>
                  <a:pt x="254" y="290"/>
                  <a:pt x="254" y="291"/>
                  <a:pt x="255" y="291"/>
                </a:cubicBezTo>
                <a:cubicBezTo>
                  <a:pt x="255" y="292"/>
                  <a:pt x="255" y="292"/>
                  <a:pt x="255" y="292"/>
                </a:cubicBezTo>
                <a:cubicBezTo>
                  <a:pt x="255" y="292"/>
                  <a:pt x="255" y="292"/>
                  <a:pt x="255" y="292"/>
                </a:cubicBezTo>
                <a:cubicBezTo>
                  <a:pt x="255" y="292"/>
                  <a:pt x="255" y="292"/>
                  <a:pt x="255" y="292"/>
                </a:cubicBezTo>
                <a:cubicBezTo>
                  <a:pt x="254" y="292"/>
                  <a:pt x="254" y="292"/>
                  <a:pt x="254" y="292"/>
                </a:cubicBezTo>
                <a:cubicBezTo>
                  <a:pt x="254" y="292"/>
                  <a:pt x="253" y="291"/>
                  <a:pt x="253" y="291"/>
                </a:cubicBezTo>
                <a:cubicBezTo>
                  <a:pt x="253" y="291"/>
                  <a:pt x="253" y="291"/>
                  <a:pt x="253" y="291"/>
                </a:cubicBezTo>
                <a:moveTo>
                  <a:pt x="259" y="286"/>
                </a:moveTo>
                <a:cubicBezTo>
                  <a:pt x="259" y="286"/>
                  <a:pt x="259" y="286"/>
                  <a:pt x="259" y="286"/>
                </a:cubicBezTo>
                <a:cubicBezTo>
                  <a:pt x="259" y="284"/>
                  <a:pt x="262" y="281"/>
                  <a:pt x="263" y="280"/>
                </a:cubicBezTo>
                <a:cubicBezTo>
                  <a:pt x="264" y="279"/>
                  <a:pt x="264" y="279"/>
                  <a:pt x="264" y="279"/>
                </a:cubicBezTo>
                <a:cubicBezTo>
                  <a:pt x="264" y="279"/>
                  <a:pt x="264" y="279"/>
                  <a:pt x="264" y="279"/>
                </a:cubicBezTo>
                <a:cubicBezTo>
                  <a:pt x="265" y="280"/>
                  <a:pt x="265" y="280"/>
                  <a:pt x="265" y="280"/>
                </a:cubicBezTo>
                <a:cubicBezTo>
                  <a:pt x="265" y="280"/>
                  <a:pt x="265" y="281"/>
                  <a:pt x="265" y="281"/>
                </a:cubicBezTo>
                <a:cubicBezTo>
                  <a:pt x="265" y="282"/>
                  <a:pt x="265" y="283"/>
                  <a:pt x="265" y="284"/>
                </a:cubicBezTo>
                <a:cubicBezTo>
                  <a:pt x="265" y="284"/>
                  <a:pt x="265" y="284"/>
                  <a:pt x="265" y="284"/>
                </a:cubicBezTo>
                <a:cubicBezTo>
                  <a:pt x="265" y="284"/>
                  <a:pt x="265" y="284"/>
                  <a:pt x="265" y="284"/>
                </a:cubicBezTo>
                <a:cubicBezTo>
                  <a:pt x="265" y="285"/>
                  <a:pt x="266" y="289"/>
                  <a:pt x="264" y="289"/>
                </a:cubicBezTo>
                <a:cubicBezTo>
                  <a:pt x="264" y="290"/>
                  <a:pt x="264" y="290"/>
                  <a:pt x="264" y="290"/>
                </a:cubicBezTo>
                <a:cubicBezTo>
                  <a:pt x="264" y="289"/>
                  <a:pt x="263" y="289"/>
                  <a:pt x="263" y="288"/>
                </a:cubicBezTo>
                <a:cubicBezTo>
                  <a:pt x="263" y="288"/>
                  <a:pt x="263" y="288"/>
                  <a:pt x="263" y="288"/>
                </a:cubicBezTo>
                <a:cubicBezTo>
                  <a:pt x="263" y="288"/>
                  <a:pt x="263" y="288"/>
                  <a:pt x="263" y="288"/>
                </a:cubicBezTo>
                <a:cubicBezTo>
                  <a:pt x="262" y="288"/>
                  <a:pt x="262" y="288"/>
                  <a:pt x="262" y="288"/>
                </a:cubicBezTo>
                <a:cubicBezTo>
                  <a:pt x="261" y="288"/>
                  <a:pt x="261" y="288"/>
                  <a:pt x="260" y="288"/>
                </a:cubicBezTo>
                <a:cubicBezTo>
                  <a:pt x="260" y="287"/>
                  <a:pt x="260" y="287"/>
                  <a:pt x="259" y="287"/>
                </a:cubicBezTo>
                <a:cubicBezTo>
                  <a:pt x="259" y="287"/>
                  <a:pt x="259" y="287"/>
                  <a:pt x="259" y="287"/>
                </a:cubicBezTo>
                <a:cubicBezTo>
                  <a:pt x="259" y="287"/>
                  <a:pt x="259" y="287"/>
                  <a:pt x="259" y="287"/>
                </a:cubicBezTo>
                <a:cubicBezTo>
                  <a:pt x="259" y="287"/>
                  <a:pt x="259" y="287"/>
                  <a:pt x="259" y="287"/>
                </a:cubicBezTo>
                <a:cubicBezTo>
                  <a:pt x="259" y="287"/>
                  <a:pt x="259" y="287"/>
                  <a:pt x="259" y="287"/>
                </a:cubicBezTo>
                <a:cubicBezTo>
                  <a:pt x="259" y="286"/>
                  <a:pt x="259" y="286"/>
                  <a:pt x="259" y="286"/>
                </a:cubicBezTo>
                <a:close/>
                <a:moveTo>
                  <a:pt x="261" y="291"/>
                </a:moveTo>
                <a:cubicBezTo>
                  <a:pt x="261" y="291"/>
                  <a:pt x="261" y="291"/>
                  <a:pt x="261" y="291"/>
                </a:cubicBezTo>
                <a:cubicBezTo>
                  <a:pt x="262" y="291"/>
                  <a:pt x="262" y="291"/>
                  <a:pt x="262" y="291"/>
                </a:cubicBezTo>
                <a:cubicBezTo>
                  <a:pt x="262" y="291"/>
                  <a:pt x="262" y="291"/>
                  <a:pt x="262" y="291"/>
                </a:cubicBezTo>
                <a:cubicBezTo>
                  <a:pt x="262" y="291"/>
                  <a:pt x="262" y="291"/>
                  <a:pt x="262" y="291"/>
                </a:cubicBezTo>
                <a:cubicBezTo>
                  <a:pt x="262" y="292"/>
                  <a:pt x="262" y="292"/>
                  <a:pt x="262" y="292"/>
                </a:cubicBezTo>
                <a:cubicBezTo>
                  <a:pt x="261" y="292"/>
                  <a:pt x="261" y="292"/>
                  <a:pt x="261" y="292"/>
                </a:cubicBezTo>
                <a:cubicBezTo>
                  <a:pt x="261" y="292"/>
                  <a:pt x="261" y="291"/>
                  <a:pt x="261" y="291"/>
                </a:cubicBezTo>
                <a:moveTo>
                  <a:pt x="244" y="288"/>
                </a:moveTo>
                <a:cubicBezTo>
                  <a:pt x="244" y="288"/>
                  <a:pt x="244" y="288"/>
                  <a:pt x="244" y="288"/>
                </a:cubicBezTo>
                <a:cubicBezTo>
                  <a:pt x="244" y="288"/>
                  <a:pt x="244" y="288"/>
                  <a:pt x="244" y="288"/>
                </a:cubicBezTo>
                <a:cubicBezTo>
                  <a:pt x="245" y="289"/>
                  <a:pt x="246" y="289"/>
                  <a:pt x="246" y="290"/>
                </a:cubicBezTo>
                <a:cubicBezTo>
                  <a:pt x="248" y="291"/>
                  <a:pt x="250" y="292"/>
                  <a:pt x="251" y="294"/>
                </a:cubicBezTo>
                <a:cubicBezTo>
                  <a:pt x="251" y="294"/>
                  <a:pt x="251" y="294"/>
                  <a:pt x="251" y="294"/>
                </a:cubicBezTo>
                <a:cubicBezTo>
                  <a:pt x="251" y="295"/>
                  <a:pt x="251" y="295"/>
                  <a:pt x="251" y="295"/>
                </a:cubicBezTo>
                <a:cubicBezTo>
                  <a:pt x="252" y="295"/>
                  <a:pt x="252" y="296"/>
                  <a:pt x="252" y="296"/>
                </a:cubicBezTo>
                <a:cubicBezTo>
                  <a:pt x="252" y="296"/>
                  <a:pt x="252" y="296"/>
                  <a:pt x="252" y="296"/>
                </a:cubicBezTo>
                <a:cubicBezTo>
                  <a:pt x="252" y="296"/>
                  <a:pt x="252" y="296"/>
                  <a:pt x="252" y="296"/>
                </a:cubicBezTo>
                <a:cubicBezTo>
                  <a:pt x="250" y="296"/>
                  <a:pt x="249" y="295"/>
                  <a:pt x="247" y="296"/>
                </a:cubicBezTo>
                <a:cubicBezTo>
                  <a:pt x="246" y="297"/>
                  <a:pt x="246" y="297"/>
                  <a:pt x="246" y="297"/>
                </a:cubicBezTo>
                <a:cubicBezTo>
                  <a:pt x="246" y="297"/>
                  <a:pt x="246" y="297"/>
                  <a:pt x="246" y="297"/>
                </a:cubicBezTo>
                <a:cubicBezTo>
                  <a:pt x="246" y="297"/>
                  <a:pt x="246" y="297"/>
                  <a:pt x="246" y="297"/>
                </a:cubicBezTo>
                <a:cubicBezTo>
                  <a:pt x="246" y="297"/>
                  <a:pt x="246" y="297"/>
                  <a:pt x="246" y="297"/>
                </a:cubicBezTo>
                <a:cubicBezTo>
                  <a:pt x="246" y="297"/>
                  <a:pt x="246" y="297"/>
                  <a:pt x="246" y="297"/>
                </a:cubicBezTo>
                <a:cubicBezTo>
                  <a:pt x="246" y="297"/>
                  <a:pt x="246" y="297"/>
                  <a:pt x="246" y="297"/>
                </a:cubicBezTo>
                <a:cubicBezTo>
                  <a:pt x="246" y="298"/>
                  <a:pt x="246" y="298"/>
                  <a:pt x="246" y="298"/>
                </a:cubicBezTo>
                <a:cubicBezTo>
                  <a:pt x="247" y="298"/>
                  <a:pt x="250" y="299"/>
                  <a:pt x="251" y="301"/>
                </a:cubicBezTo>
                <a:cubicBezTo>
                  <a:pt x="251" y="301"/>
                  <a:pt x="251" y="301"/>
                  <a:pt x="252" y="302"/>
                </a:cubicBezTo>
                <a:cubicBezTo>
                  <a:pt x="252" y="302"/>
                  <a:pt x="252" y="302"/>
                  <a:pt x="252" y="303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3" y="303"/>
                  <a:pt x="254" y="303"/>
                  <a:pt x="254" y="303"/>
                </a:cubicBezTo>
                <a:cubicBezTo>
                  <a:pt x="254" y="303"/>
                  <a:pt x="254" y="303"/>
                  <a:pt x="254" y="303"/>
                </a:cubicBezTo>
                <a:cubicBezTo>
                  <a:pt x="255" y="303"/>
                  <a:pt x="255" y="303"/>
                  <a:pt x="255" y="303"/>
                </a:cubicBezTo>
                <a:cubicBezTo>
                  <a:pt x="255" y="303"/>
                  <a:pt x="255" y="302"/>
                  <a:pt x="255" y="302"/>
                </a:cubicBezTo>
                <a:cubicBezTo>
                  <a:pt x="254" y="301"/>
                  <a:pt x="254" y="299"/>
                  <a:pt x="255" y="298"/>
                </a:cubicBezTo>
                <a:cubicBezTo>
                  <a:pt x="255" y="298"/>
                  <a:pt x="256" y="298"/>
                  <a:pt x="256" y="298"/>
                </a:cubicBezTo>
                <a:cubicBezTo>
                  <a:pt x="257" y="298"/>
                  <a:pt x="257" y="298"/>
                  <a:pt x="257" y="298"/>
                </a:cubicBezTo>
                <a:cubicBezTo>
                  <a:pt x="257" y="298"/>
                  <a:pt x="257" y="298"/>
                  <a:pt x="257" y="298"/>
                </a:cubicBezTo>
                <a:cubicBezTo>
                  <a:pt x="257" y="298"/>
                  <a:pt x="257" y="298"/>
                  <a:pt x="257" y="298"/>
                </a:cubicBezTo>
                <a:cubicBezTo>
                  <a:pt x="257" y="297"/>
                  <a:pt x="257" y="297"/>
                  <a:pt x="257" y="297"/>
                </a:cubicBezTo>
                <a:cubicBezTo>
                  <a:pt x="257" y="297"/>
                  <a:pt x="257" y="297"/>
                  <a:pt x="257" y="297"/>
                </a:cubicBezTo>
                <a:cubicBezTo>
                  <a:pt x="257" y="297"/>
                  <a:pt x="257" y="296"/>
                  <a:pt x="257" y="296"/>
                </a:cubicBezTo>
                <a:cubicBezTo>
                  <a:pt x="257" y="296"/>
                  <a:pt x="257" y="296"/>
                  <a:pt x="257" y="296"/>
                </a:cubicBezTo>
                <a:cubicBezTo>
                  <a:pt x="257" y="296"/>
                  <a:pt x="257" y="296"/>
                  <a:pt x="257" y="296"/>
                </a:cubicBezTo>
                <a:cubicBezTo>
                  <a:pt x="257" y="296"/>
                  <a:pt x="257" y="295"/>
                  <a:pt x="256" y="295"/>
                </a:cubicBezTo>
                <a:cubicBezTo>
                  <a:pt x="257" y="294"/>
                  <a:pt x="257" y="294"/>
                  <a:pt x="257" y="294"/>
                </a:cubicBezTo>
                <a:cubicBezTo>
                  <a:pt x="258" y="291"/>
                  <a:pt x="258" y="291"/>
                  <a:pt x="258" y="291"/>
                </a:cubicBezTo>
                <a:cubicBezTo>
                  <a:pt x="258" y="291"/>
                  <a:pt x="258" y="291"/>
                  <a:pt x="258" y="291"/>
                </a:cubicBezTo>
                <a:cubicBezTo>
                  <a:pt x="259" y="292"/>
                  <a:pt x="259" y="292"/>
                  <a:pt x="259" y="292"/>
                </a:cubicBezTo>
                <a:cubicBezTo>
                  <a:pt x="259" y="292"/>
                  <a:pt x="259" y="292"/>
                  <a:pt x="259" y="292"/>
                </a:cubicBezTo>
                <a:cubicBezTo>
                  <a:pt x="259" y="292"/>
                  <a:pt x="259" y="292"/>
                  <a:pt x="259" y="292"/>
                </a:cubicBezTo>
                <a:cubicBezTo>
                  <a:pt x="259" y="292"/>
                  <a:pt x="259" y="292"/>
                  <a:pt x="259" y="292"/>
                </a:cubicBezTo>
                <a:cubicBezTo>
                  <a:pt x="259" y="292"/>
                  <a:pt x="259" y="292"/>
                  <a:pt x="259" y="292"/>
                </a:cubicBezTo>
                <a:cubicBezTo>
                  <a:pt x="258" y="293"/>
                  <a:pt x="258" y="293"/>
                  <a:pt x="258" y="293"/>
                </a:cubicBezTo>
                <a:cubicBezTo>
                  <a:pt x="258" y="293"/>
                  <a:pt x="258" y="293"/>
                  <a:pt x="258" y="293"/>
                </a:cubicBezTo>
                <a:cubicBezTo>
                  <a:pt x="258" y="293"/>
                  <a:pt x="258" y="293"/>
                  <a:pt x="258" y="293"/>
                </a:cubicBezTo>
                <a:cubicBezTo>
                  <a:pt x="258" y="293"/>
                  <a:pt x="258" y="293"/>
                  <a:pt x="258" y="293"/>
                </a:cubicBezTo>
                <a:cubicBezTo>
                  <a:pt x="259" y="293"/>
                  <a:pt x="259" y="293"/>
                  <a:pt x="259" y="293"/>
                </a:cubicBezTo>
                <a:cubicBezTo>
                  <a:pt x="259" y="293"/>
                  <a:pt x="259" y="293"/>
                  <a:pt x="259" y="293"/>
                </a:cubicBezTo>
                <a:cubicBezTo>
                  <a:pt x="260" y="293"/>
                  <a:pt x="260" y="294"/>
                  <a:pt x="260" y="294"/>
                </a:cubicBezTo>
                <a:cubicBezTo>
                  <a:pt x="260" y="294"/>
                  <a:pt x="260" y="294"/>
                  <a:pt x="260" y="294"/>
                </a:cubicBezTo>
                <a:cubicBezTo>
                  <a:pt x="260" y="294"/>
                  <a:pt x="260" y="294"/>
                  <a:pt x="260" y="294"/>
                </a:cubicBezTo>
                <a:cubicBezTo>
                  <a:pt x="261" y="294"/>
                  <a:pt x="262" y="295"/>
                  <a:pt x="262" y="295"/>
                </a:cubicBezTo>
                <a:cubicBezTo>
                  <a:pt x="261" y="295"/>
                  <a:pt x="261" y="295"/>
                  <a:pt x="261" y="295"/>
                </a:cubicBezTo>
                <a:cubicBezTo>
                  <a:pt x="261" y="295"/>
                  <a:pt x="261" y="295"/>
                  <a:pt x="261" y="295"/>
                </a:cubicBezTo>
                <a:cubicBezTo>
                  <a:pt x="261" y="295"/>
                  <a:pt x="261" y="295"/>
                  <a:pt x="261" y="295"/>
                </a:cubicBezTo>
                <a:cubicBezTo>
                  <a:pt x="261" y="296"/>
                  <a:pt x="260" y="297"/>
                  <a:pt x="260" y="299"/>
                </a:cubicBezTo>
                <a:cubicBezTo>
                  <a:pt x="259" y="299"/>
                  <a:pt x="259" y="299"/>
                  <a:pt x="259" y="299"/>
                </a:cubicBezTo>
                <a:cubicBezTo>
                  <a:pt x="259" y="299"/>
                  <a:pt x="259" y="299"/>
                  <a:pt x="259" y="299"/>
                </a:cubicBezTo>
                <a:cubicBezTo>
                  <a:pt x="259" y="299"/>
                  <a:pt x="259" y="299"/>
                  <a:pt x="259" y="299"/>
                </a:cubicBezTo>
                <a:cubicBezTo>
                  <a:pt x="257" y="303"/>
                  <a:pt x="256" y="306"/>
                  <a:pt x="254" y="309"/>
                </a:cubicBezTo>
                <a:cubicBezTo>
                  <a:pt x="253" y="310"/>
                  <a:pt x="251" y="312"/>
                  <a:pt x="252" y="314"/>
                </a:cubicBezTo>
                <a:cubicBezTo>
                  <a:pt x="252" y="314"/>
                  <a:pt x="252" y="314"/>
                  <a:pt x="252" y="314"/>
                </a:cubicBezTo>
                <a:cubicBezTo>
                  <a:pt x="252" y="314"/>
                  <a:pt x="252" y="314"/>
                  <a:pt x="252" y="314"/>
                </a:cubicBezTo>
                <a:cubicBezTo>
                  <a:pt x="252" y="314"/>
                  <a:pt x="252" y="314"/>
                  <a:pt x="252" y="314"/>
                </a:cubicBezTo>
                <a:cubicBezTo>
                  <a:pt x="253" y="315"/>
                  <a:pt x="254" y="315"/>
                  <a:pt x="255" y="315"/>
                </a:cubicBezTo>
                <a:cubicBezTo>
                  <a:pt x="256" y="315"/>
                  <a:pt x="256" y="314"/>
                  <a:pt x="257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8" y="313"/>
                  <a:pt x="258" y="312"/>
                  <a:pt x="258" y="311"/>
                </a:cubicBezTo>
                <a:cubicBezTo>
                  <a:pt x="259" y="308"/>
                  <a:pt x="261" y="305"/>
                  <a:pt x="262" y="302"/>
                </a:cubicBezTo>
                <a:cubicBezTo>
                  <a:pt x="263" y="302"/>
                  <a:pt x="263" y="301"/>
                  <a:pt x="264" y="301"/>
                </a:cubicBezTo>
                <a:cubicBezTo>
                  <a:pt x="264" y="300"/>
                  <a:pt x="265" y="298"/>
                  <a:pt x="266" y="297"/>
                </a:cubicBezTo>
                <a:cubicBezTo>
                  <a:pt x="267" y="297"/>
                  <a:pt x="267" y="297"/>
                  <a:pt x="267" y="297"/>
                </a:cubicBezTo>
                <a:cubicBezTo>
                  <a:pt x="267" y="297"/>
                  <a:pt x="267" y="297"/>
                  <a:pt x="267" y="297"/>
                </a:cubicBezTo>
                <a:cubicBezTo>
                  <a:pt x="267" y="298"/>
                  <a:pt x="267" y="298"/>
                  <a:pt x="267" y="298"/>
                </a:cubicBezTo>
                <a:cubicBezTo>
                  <a:pt x="267" y="299"/>
                  <a:pt x="267" y="299"/>
                  <a:pt x="266" y="300"/>
                </a:cubicBezTo>
                <a:cubicBezTo>
                  <a:pt x="266" y="301"/>
                  <a:pt x="266" y="303"/>
                  <a:pt x="265" y="304"/>
                </a:cubicBezTo>
                <a:cubicBezTo>
                  <a:pt x="265" y="304"/>
                  <a:pt x="265" y="305"/>
                  <a:pt x="265" y="306"/>
                </a:cubicBezTo>
                <a:cubicBezTo>
                  <a:pt x="265" y="306"/>
                  <a:pt x="265" y="306"/>
                  <a:pt x="265" y="306"/>
                </a:cubicBezTo>
                <a:cubicBezTo>
                  <a:pt x="265" y="307"/>
                  <a:pt x="265" y="307"/>
                  <a:pt x="265" y="307"/>
                </a:cubicBezTo>
                <a:cubicBezTo>
                  <a:pt x="265" y="307"/>
                  <a:pt x="265" y="307"/>
                  <a:pt x="265" y="307"/>
                </a:cubicBezTo>
                <a:cubicBezTo>
                  <a:pt x="265" y="307"/>
                  <a:pt x="265" y="307"/>
                  <a:pt x="265" y="307"/>
                </a:cubicBezTo>
                <a:cubicBezTo>
                  <a:pt x="265" y="307"/>
                  <a:pt x="265" y="307"/>
                  <a:pt x="265" y="307"/>
                </a:cubicBezTo>
                <a:cubicBezTo>
                  <a:pt x="265" y="307"/>
                  <a:pt x="265" y="307"/>
                  <a:pt x="265" y="307"/>
                </a:cubicBezTo>
                <a:cubicBezTo>
                  <a:pt x="265" y="308"/>
                  <a:pt x="264" y="309"/>
                  <a:pt x="264" y="309"/>
                </a:cubicBezTo>
                <a:cubicBezTo>
                  <a:pt x="263" y="310"/>
                  <a:pt x="263" y="311"/>
                  <a:pt x="262" y="312"/>
                </a:cubicBezTo>
                <a:cubicBezTo>
                  <a:pt x="261" y="314"/>
                  <a:pt x="258" y="315"/>
                  <a:pt x="258" y="317"/>
                </a:cubicBezTo>
                <a:cubicBezTo>
                  <a:pt x="258" y="318"/>
                  <a:pt x="258" y="318"/>
                  <a:pt x="258" y="318"/>
                </a:cubicBezTo>
                <a:cubicBezTo>
                  <a:pt x="258" y="318"/>
                  <a:pt x="258" y="318"/>
                  <a:pt x="258" y="318"/>
                </a:cubicBezTo>
                <a:cubicBezTo>
                  <a:pt x="258" y="318"/>
                  <a:pt x="259" y="318"/>
                  <a:pt x="261" y="318"/>
                </a:cubicBezTo>
                <a:cubicBezTo>
                  <a:pt x="262" y="318"/>
                  <a:pt x="263" y="318"/>
                  <a:pt x="264" y="318"/>
                </a:cubicBezTo>
                <a:cubicBezTo>
                  <a:pt x="264" y="318"/>
                  <a:pt x="264" y="318"/>
                  <a:pt x="264" y="318"/>
                </a:cubicBezTo>
                <a:cubicBezTo>
                  <a:pt x="265" y="317"/>
                  <a:pt x="265" y="316"/>
                  <a:pt x="265" y="315"/>
                </a:cubicBezTo>
                <a:cubicBezTo>
                  <a:pt x="266" y="314"/>
                  <a:pt x="267" y="312"/>
                  <a:pt x="268" y="310"/>
                </a:cubicBezTo>
                <a:cubicBezTo>
                  <a:pt x="268" y="310"/>
                  <a:pt x="268" y="310"/>
                  <a:pt x="268" y="310"/>
                </a:cubicBezTo>
                <a:cubicBezTo>
                  <a:pt x="269" y="310"/>
                  <a:pt x="269" y="311"/>
                  <a:pt x="269" y="311"/>
                </a:cubicBezTo>
                <a:cubicBezTo>
                  <a:pt x="270" y="312"/>
                  <a:pt x="270" y="312"/>
                  <a:pt x="270" y="312"/>
                </a:cubicBezTo>
                <a:cubicBezTo>
                  <a:pt x="271" y="313"/>
                  <a:pt x="271" y="314"/>
                  <a:pt x="270" y="314"/>
                </a:cubicBezTo>
                <a:cubicBezTo>
                  <a:pt x="270" y="315"/>
                  <a:pt x="269" y="316"/>
                  <a:pt x="268" y="317"/>
                </a:cubicBezTo>
                <a:cubicBezTo>
                  <a:pt x="268" y="317"/>
                  <a:pt x="268" y="317"/>
                  <a:pt x="268" y="317"/>
                </a:cubicBezTo>
                <a:cubicBezTo>
                  <a:pt x="267" y="318"/>
                  <a:pt x="267" y="318"/>
                  <a:pt x="266" y="318"/>
                </a:cubicBezTo>
                <a:cubicBezTo>
                  <a:pt x="265" y="319"/>
                  <a:pt x="265" y="319"/>
                  <a:pt x="265" y="319"/>
                </a:cubicBezTo>
                <a:cubicBezTo>
                  <a:pt x="265" y="319"/>
                  <a:pt x="265" y="319"/>
                  <a:pt x="265" y="319"/>
                </a:cubicBezTo>
                <a:cubicBezTo>
                  <a:pt x="265" y="319"/>
                  <a:pt x="265" y="319"/>
                  <a:pt x="265" y="319"/>
                </a:cubicBezTo>
                <a:cubicBezTo>
                  <a:pt x="265" y="320"/>
                  <a:pt x="265" y="320"/>
                  <a:pt x="265" y="320"/>
                </a:cubicBezTo>
                <a:cubicBezTo>
                  <a:pt x="265" y="320"/>
                  <a:pt x="265" y="320"/>
                  <a:pt x="265" y="320"/>
                </a:cubicBezTo>
                <a:cubicBezTo>
                  <a:pt x="267" y="320"/>
                  <a:pt x="268" y="319"/>
                  <a:pt x="269" y="319"/>
                </a:cubicBezTo>
                <a:cubicBezTo>
                  <a:pt x="270" y="319"/>
                  <a:pt x="272" y="319"/>
                  <a:pt x="273" y="319"/>
                </a:cubicBezTo>
                <a:cubicBezTo>
                  <a:pt x="273" y="319"/>
                  <a:pt x="273" y="319"/>
                  <a:pt x="273" y="319"/>
                </a:cubicBezTo>
                <a:cubicBezTo>
                  <a:pt x="273" y="319"/>
                  <a:pt x="273" y="319"/>
                  <a:pt x="273" y="319"/>
                </a:cubicBezTo>
                <a:cubicBezTo>
                  <a:pt x="274" y="319"/>
                  <a:pt x="274" y="319"/>
                  <a:pt x="274" y="319"/>
                </a:cubicBezTo>
                <a:cubicBezTo>
                  <a:pt x="274" y="319"/>
                  <a:pt x="274" y="319"/>
                  <a:pt x="274" y="319"/>
                </a:cubicBezTo>
                <a:cubicBezTo>
                  <a:pt x="274" y="319"/>
                  <a:pt x="274" y="319"/>
                  <a:pt x="274" y="319"/>
                </a:cubicBezTo>
                <a:cubicBezTo>
                  <a:pt x="274" y="317"/>
                  <a:pt x="274" y="314"/>
                  <a:pt x="273" y="312"/>
                </a:cubicBezTo>
                <a:cubicBezTo>
                  <a:pt x="273" y="311"/>
                  <a:pt x="273" y="311"/>
                  <a:pt x="273" y="311"/>
                </a:cubicBezTo>
                <a:cubicBezTo>
                  <a:pt x="272" y="310"/>
                  <a:pt x="271" y="310"/>
                  <a:pt x="270" y="309"/>
                </a:cubicBezTo>
                <a:cubicBezTo>
                  <a:pt x="270" y="308"/>
                  <a:pt x="270" y="308"/>
                  <a:pt x="270" y="308"/>
                </a:cubicBezTo>
                <a:cubicBezTo>
                  <a:pt x="270" y="308"/>
                  <a:pt x="270" y="308"/>
                  <a:pt x="271" y="307"/>
                </a:cubicBezTo>
                <a:cubicBezTo>
                  <a:pt x="271" y="307"/>
                  <a:pt x="271" y="306"/>
                  <a:pt x="271" y="306"/>
                </a:cubicBezTo>
                <a:cubicBezTo>
                  <a:pt x="274" y="305"/>
                  <a:pt x="274" y="305"/>
                  <a:pt x="274" y="305"/>
                </a:cubicBezTo>
                <a:cubicBezTo>
                  <a:pt x="274" y="305"/>
                  <a:pt x="274" y="305"/>
                  <a:pt x="274" y="305"/>
                </a:cubicBezTo>
                <a:cubicBezTo>
                  <a:pt x="274" y="304"/>
                  <a:pt x="274" y="303"/>
                  <a:pt x="274" y="302"/>
                </a:cubicBezTo>
                <a:cubicBezTo>
                  <a:pt x="274" y="302"/>
                  <a:pt x="274" y="302"/>
                  <a:pt x="274" y="302"/>
                </a:cubicBezTo>
                <a:cubicBezTo>
                  <a:pt x="274" y="302"/>
                  <a:pt x="274" y="302"/>
                  <a:pt x="274" y="302"/>
                </a:cubicBezTo>
                <a:cubicBezTo>
                  <a:pt x="274" y="302"/>
                  <a:pt x="274" y="302"/>
                  <a:pt x="274" y="302"/>
                </a:cubicBezTo>
                <a:cubicBezTo>
                  <a:pt x="274" y="302"/>
                  <a:pt x="273" y="302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2"/>
                  <a:pt x="272" y="302"/>
                  <a:pt x="271" y="302"/>
                </a:cubicBezTo>
                <a:cubicBezTo>
                  <a:pt x="271" y="303"/>
                  <a:pt x="271" y="303"/>
                  <a:pt x="271" y="303"/>
                </a:cubicBezTo>
                <a:cubicBezTo>
                  <a:pt x="270" y="304"/>
                  <a:pt x="270" y="304"/>
                  <a:pt x="270" y="304"/>
                </a:cubicBezTo>
                <a:cubicBezTo>
                  <a:pt x="267" y="305"/>
                  <a:pt x="267" y="305"/>
                  <a:pt x="267" y="305"/>
                </a:cubicBezTo>
                <a:cubicBezTo>
                  <a:pt x="267" y="305"/>
                  <a:pt x="267" y="305"/>
                  <a:pt x="267" y="305"/>
                </a:cubicBezTo>
                <a:cubicBezTo>
                  <a:pt x="267" y="305"/>
                  <a:pt x="267" y="305"/>
                  <a:pt x="267" y="305"/>
                </a:cubicBezTo>
                <a:cubicBezTo>
                  <a:pt x="267" y="305"/>
                  <a:pt x="267" y="305"/>
                  <a:pt x="267" y="305"/>
                </a:cubicBezTo>
                <a:cubicBezTo>
                  <a:pt x="267" y="305"/>
                  <a:pt x="267" y="305"/>
                  <a:pt x="267" y="305"/>
                </a:cubicBezTo>
                <a:cubicBezTo>
                  <a:pt x="267" y="304"/>
                  <a:pt x="268" y="302"/>
                  <a:pt x="269" y="301"/>
                </a:cubicBezTo>
                <a:cubicBezTo>
                  <a:pt x="269" y="301"/>
                  <a:pt x="269" y="301"/>
                  <a:pt x="269" y="301"/>
                </a:cubicBezTo>
                <a:cubicBezTo>
                  <a:pt x="270" y="299"/>
                  <a:pt x="270" y="298"/>
                  <a:pt x="270" y="296"/>
                </a:cubicBezTo>
                <a:cubicBezTo>
                  <a:pt x="271" y="296"/>
                  <a:pt x="271" y="294"/>
                  <a:pt x="271" y="293"/>
                </a:cubicBezTo>
                <a:cubicBezTo>
                  <a:pt x="270" y="293"/>
                  <a:pt x="270" y="293"/>
                  <a:pt x="270" y="293"/>
                </a:cubicBezTo>
                <a:cubicBezTo>
                  <a:pt x="269" y="292"/>
                  <a:pt x="268" y="292"/>
                  <a:pt x="268" y="293"/>
                </a:cubicBezTo>
                <a:cubicBezTo>
                  <a:pt x="267" y="293"/>
                  <a:pt x="266" y="294"/>
                  <a:pt x="266" y="295"/>
                </a:cubicBezTo>
                <a:cubicBezTo>
                  <a:pt x="265" y="296"/>
                  <a:pt x="265" y="296"/>
                  <a:pt x="265" y="296"/>
                </a:cubicBezTo>
                <a:cubicBezTo>
                  <a:pt x="264" y="297"/>
                  <a:pt x="263" y="299"/>
                  <a:pt x="261" y="301"/>
                </a:cubicBezTo>
                <a:cubicBezTo>
                  <a:pt x="261" y="302"/>
                  <a:pt x="260" y="303"/>
                  <a:pt x="260" y="303"/>
                </a:cubicBezTo>
                <a:cubicBezTo>
                  <a:pt x="259" y="304"/>
                  <a:pt x="258" y="306"/>
                  <a:pt x="258" y="306"/>
                </a:cubicBezTo>
                <a:cubicBezTo>
                  <a:pt x="258" y="306"/>
                  <a:pt x="258" y="306"/>
                  <a:pt x="258" y="306"/>
                </a:cubicBezTo>
                <a:cubicBezTo>
                  <a:pt x="258" y="305"/>
                  <a:pt x="258" y="304"/>
                  <a:pt x="259" y="303"/>
                </a:cubicBezTo>
                <a:cubicBezTo>
                  <a:pt x="261" y="300"/>
                  <a:pt x="261" y="300"/>
                  <a:pt x="261" y="300"/>
                </a:cubicBezTo>
                <a:cubicBezTo>
                  <a:pt x="263" y="295"/>
                  <a:pt x="263" y="295"/>
                  <a:pt x="263" y="295"/>
                </a:cubicBezTo>
                <a:cubicBezTo>
                  <a:pt x="263" y="294"/>
                  <a:pt x="264" y="294"/>
                  <a:pt x="264" y="294"/>
                </a:cubicBezTo>
                <a:cubicBezTo>
                  <a:pt x="265" y="293"/>
                  <a:pt x="265" y="293"/>
                  <a:pt x="265" y="293"/>
                </a:cubicBezTo>
                <a:cubicBezTo>
                  <a:pt x="266" y="293"/>
                  <a:pt x="266" y="293"/>
                  <a:pt x="266" y="292"/>
                </a:cubicBezTo>
                <a:cubicBezTo>
                  <a:pt x="268" y="290"/>
                  <a:pt x="267" y="286"/>
                  <a:pt x="267" y="284"/>
                </a:cubicBezTo>
                <a:cubicBezTo>
                  <a:pt x="267" y="282"/>
                  <a:pt x="267" y="279"/>
                  <a:pt x="266" y="277"/>
                </a:cubicBezTo>
                <a:cubicBezTo>
                  <a:pt x="266" y="276"/>
                  <a:pt x="265" y="276"/>
                  <a:pt x="265" y="276"/>
                </a:cubicBezTo>
                <a:cubicBezTo>
                  <a:pt x="264" y="276"/>
                  <a:pt x="263" y="276"/>
                  <a:pt x="262" y="277"/>
                </a:cubicBezTo>
                <a:cubicBezTo>
                  <a:pt x="262" y="277"/>
                  <a:pt x="262" y="277"/>
                  <a:pt x="262" y="277"/>
                </a:cubicBezTo>
                <a:cubicBezTo>
                  <a:pt x="262" y="277"/>
                  <a:pt x="262" y="277"/>
                  <a:pt x="262" y="277"/>
                </a:cubicBezTo>
                <a:cubicBezTo>
                  <a:pt x="261" y="278"/>
                  <a:pt x="260" y="282"/>
                  <a:pt x="259" y="284"/>
                </a:cubicBezTo>
                <a:cubicBezTo>
                  <a:pt x="258" y="283"/>
                  <a:pt x="259" y="282"/>
                  <a:pt x="259" y="281"/>
                </a:cubicBezTo>
                <a:cubicBezTo>
                  <a:pt x="259" y="280"/>
                  <a:pt x="260" y="278"/>
                  <a:pt x="259" y="277"/>
                </a:cubicBezTo>
                <a:cubicBezTo>
                  <a:pt x="259" y="277"/>
                  <a:pt x="259" y="277"/>
                  <a:pt x="259" y="277"/>
                </a:cubicBezTo>
                <a:cubicBezTo>
                  <a:pt x="259" y="277"/>
                  <a:pt x="259" y="277"/>
                  <a:pt x="259" y="277"/>
                </a:cubicBezTo>
                <a:cubicBezTo>
                  <a:pt x="259" y="277"/>
                  <a:pt x="258" y="277"/>
                  <a:pt x="258" y="276"/>
                </a:cubicBezTo>
                <a:cubicBezTo>
                  <a:pt x="257" y="276"/>
                  <a:pt x="255" y="276"/>
                  <a:pt x="253" y="277"/>
                </a:cubicBezTo>
                <a:cubicBezTo>
                  <a:pt x="253" y="277"/>
                  <a:pt x="253" y="277"/>
                  <a:pt x="253" y="277"/>
                </a:cubicBezTo>
                <a:cubicBezTo>
                  <a:pt x="253" y="277"/>
                  <a:pt x="253" y="277"/>
                  <a:pt x="253" y="277"/>
                </a:cubicBezTo>
                <a:cubicBezTo>
                  <a:pt x="253" y="278"/>
                  <a:pt x="254" y="279"/>
                  <a:pt x="254" y="279"/>
                </a:cubicBezTo>
                <a:cubicBezTo>
                  <a:pt x="254" y="279"/>
                  <a:pt x="254" y="279"/>
                  <a:pt x="254" y="279"/>
                </a:cubicBezTo>
                <a:cubicBezTo>
                  <a:pt x="254" y="282"/>
                  <a:pt x="254" y="282"/>
                  <a:pt x="254" y="282"/>
                </a:cubicBezTo>
                <a:cubicBezTo>
                  <a:pt x="255" y="283"/>
                  <a:pt x="255" y="284"/>
                  <a:pt x="255" y="285"/>
                </a:cubicBezTo>
                <a:cubicBezTo>
                  <a:pt x="255" y="286"/>
                  <a:pt x="255" y="287"/>
                  <a:pt x="254" y="287"/>
                </a:cubicBezTo>
                <a:cubicBezTo>
                  <a:pt x="254" y="288"/>
                  <a:pt x="253" y="288"/>
                  <a:pt x="253" y="288"/>
                </a:cubicBezTo>
                <a:cubicBezTo>
                  <a:pt x="252" y="288"/>
                  <a:pt x="252" y="288"/>
                  <a:pt x="252" y="288"/>
                </a:cubicBezTo>
                <a:cubicBezTo>
                  <a:pt x="251" y="288"/>
                  <a:pt x="250" y="287"/>
                  <a:pt x="248" y="287"/>
                </a:cubicBezTo>
                <a:cubicBezTo>
                  <a:pt x="248" y="287"/>
                  <a:pt x="247" y="288"/>
                  <a:pt x="246" y="288"/>
                </a:cubicBezTo>
                <a:cubicBezTo>
                  <a:pt x="246" y="288"/>
                  <a:pt x="245" y="287"/>
                  <a:pt x="244" y="288"/>
                </a:cubicBezTo>
                <a:cubicBezTo>
                  <a:pt x="244" y="288"/>
                  <a:pt x="244" y="288"/>
                  <a:pt x="244" y="288"/>
                </a:cubicBezTo>
                <a:close/>
                <a:moveTo>
                  <a:pt x="218" y="323"/>
                </a:moveTo>
                <a:cubicBezTo>
                  <a:pt x="218" y="324"/>
                  <a:pt x="218" y="324"/>
                  <a:pt x="218" y="325"/>
                </a:cubicBezTo>
                <a:cubicBezTo>
                  <a:pt x="219" y="327"/>
                  <a:pt x="222" y="329"/>
                  <a:pt x="223" y="330"/>
                </a:cubicBezTo>
                <a:cubicBezTo>
                  <a:pt x="223" y="330"/>
                  <a:pt x="224" y="331"/>
                  <a:pt x="224" y="331"/>
                </a:cubicBezTo>
                <a:cubicBezTo>
                  <a:pt x="224" y="331"/>
                  <a:pt x="225" y="331"/>
                  <a:pt x="225" y="331"/>
                </a:cubicBezTo>
                <a:cubicBezTo>
                  <a:pt x="226" y="331"/>
                  <a:pt x="226" y="331"/>
                  <a:pt x="226" y="331"/>
                </a:cubicBezTo>
                <a:cubicBezTo>
                  <a:pt x="226" y="331"/>
                  <a:pt x="226" y="331"/>
                  <a:pt x="226" y="331"/>
                </a:cubicBezTo>
                <a:cubicBezTo>
                  <a:pt x="228" y="331"/>
                  <a:pt x="229" y="329"/>
                  <a:pt x="230" y="328"/>
                </a:cubicBezTo>
                <a:cubicBezTo>
                  <a:pt x="230" y="328"/>
                  <a:pt x="231" y="327"/>
                  <a:pt x="231" y="327"/>
                </a:cubicBezTo>
                <a:cubicBezTo>
                  <a:pt x="231" y="327"/>
                  <a:pt x="232" y="326"/>
                  <a:pt x="232" y="326"/>
                </a:cubicBezTo>
                <a:cubicBezTo>
                  <a:pt x="232" y="325"/>
                  <a:pt x="232" y="325"/>
                  <a:pt x="232" y="325"/>
                </a:cubicBezTo>
                <a:cubicBezTo>
                  <a:pt x="232" y="325"/>
                  <a:pt x="232" y="325"/>
                  <a:pt x="232" y="325"/>
                </a:cubicBezTo>
                <a:cubicBezTo>
                  <a:pt x="231" y="325"/>
                  <a:pt x="231" y="325"/>
                  <a:pt x="230" y="325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30" y="325"/>
                  <a:pt x="230" y="325"/>
                  <a:pt x="230" y="325"/>
                </a:cubicBezTo>
                <a:cubicBezTo>
                  <a:pt x="230" y="325"/>
                  <a:pt x="229" y="326"/>
                  <a:pt x="229" y="326"/>
                </a:cubicBezTo>
                <a:cubicBezTo>
                  <a:pt x="228" y="326"/>
                  <a:pt x="227" y="326"/>
                  <a:pt x="226" y="326"/>
                </a:cubicBezTo>
                <a:cubicBezTo>
                  <a:pt x="226" y="326"/>
                  <a:pt x="225" y="327"/>
                  <a:pt x="225" y="327"/>
                </a:cubicBezTo>
                <a:cubicBezTo>
                  <a:pt x="224" y="327"/>
                  <a:pt x="224" y="326"/>
                  <a:pt x="223" y="326"/>
                </a:cubicBezTo>
                <a:cubicBezTo>
                  <a:pt x="222" y="325"/>
                  <a:pt x="220" y="324"/>
                  <a:pt x="219" y="323"/>
                </a:cubicBezTo>
                <a:cubicBezTo>
                  <a:pt x="219" y="323"/>
                  <a:pt x="219" y="323"/>
                  <a:pt x="219" y="323"/>
                </a:cubicBezTo>
                <a:cubicBezTo>
                  <a:pt x="218" y="323"/>
                  <a:pt x="218" y="323"/>
                  <a:pt x="218" y="323"/>
                </a:cubicBezTo>
                <a:cubicBezTo>
                  <a:pt x="218" y="323"/>
                  <a:pt x="218" y="323"/>
                  <a:pt x="218" y="323"/>
                </a:cubicBezTo>
                <a:close/>
                <a:moveTo>
                  <a:pt x="213" y="325"/>
                </a:moveTo>
                <a:cubicBezTo>
                  <a:pt x="213" y="329"/>
                  <a:pt x="212" y="331"/>
                  <a:pt x="211" y="332"/>
                </a:cubicBezTo>
                <a:cubicBezTo>
                  <a:pt x="209" y="334"/>
                  <a:pt x="206" y="335"/>
                  <a:pt x="204" y="337"/>
                </a:cubicBezTo>
                <a:cubicBezTo>
                  <a:pt x="204" y="337"/>
                  <a:pt x="204" y="337"/>
                  <a:pt x="204" y="337"/>
                </a:cubicBezTo>
                <a:cubicBezTo>
                  <a:pt x="204" y="337"/>
                  <a:pt x="204" y="337"/>
                  <a:pt x="204" y="337"/>
                </a:cubicBezTo>
                <a:cubicBezTo>
                  <a:pt x="204" y="337"/>
                  <a:pt x="204" y="337"/>
                  <a:pt x="204" y="337"/>
                </a:cubicBezTo>
                <a:cubicBezTo>
                  <a:pt x="204" y="337"/>
                  <a:pt x="204" y="337"/>
                  <a:pt x="204" y="337"/>
                </a:cubicBezTo>
                <a:cubicBezTo>
                  <a:pt x="204" y="338"/>
                  <a:pt x="204" y="338"/>
                  <a:pt x="204" y="338"/>
                </a:cubicBezTo>
                <a:cubicBezTo>
                  <a:pt x="205" y="338"/>
                  <a:pt x="206" y="337"/>
                  <a:pt x="207" y="337"/>
                </a:cubicBezTo>
                <a:cubicBezTo>
                  <a:pt x="208" y="337"/>
                  <a:pt x="208" y="337"/>
                  <a:pt x="208" y="337"/>
                </a:cubicBezTo>
                <a:cubicBezTo>
                  <a:pt x="213" y="336"/>
                  <a:pt x="216" y="331"/>
                  <a:pt x="217" y="327"/>
                </a:cubicBezTo>
                <a:cubicBezTo>
                  <a:pt x="217" y="325"/>
                  <a:pt x="217" y="323"/>
                  <a:pt x="217" y="321"/>
                </a:cubicBezTo>
                <a:cubicBezTo>
                  <a:pt x="218" y="321"/>
                  <a:pt x="218" y="320"/>
                  <a:pt x="219" y="320"/>
                </a:cubicBezTo>
                <a:cubicBezTo>
                  <a:pt x="219" y="320"/>
                  <a:pt x="219" y="320"/>
                  <a:pt x="219" y="320"/>
                </a:cubicBezTo>
                <a:cubicBezTo>
                  <a:pt x="219" y="320"/>
                  <a:pt x="219" y="320"/>
                  <a:pt x="219" y="320"/>
                </a:cubicBezTo>
                <a:cubicBezTo>
                  <a:pt x="219" y="319"/>
                  <a:pt x="220" y="318"/>
                  <a:pt x="221" y="318"/>
                </a:cubicBezTo>
                <a:cubicBezTo>
                  <a:pt x="221" y="317"/>
                  <a:pt x="221" y="317"/>
                  <a:pt x="221" y="317"/>
                </a:cubicBezTo>
                <a:cubicBezTo>
                  <a:pt x="221" y="318"/>
                  <a:pt x="221" y="318"/>
                  <a:pt x="221" y="318"/>
                </a:cubicBezTo>
                <a:cubicBezTo>
                  <a:pt x="222" y="316"/>
                  <a:pt x="224" y="314"/>
                  <a:pt x="224" y="313"/>
                </a:cubicBezTo>
                <a:cubicBezTo>
                  <a:pt x="224" y="313"/>
                  <a:pt x="224" y="313"/>
                  <a:pt x="224" y="313"/>
                </a:cubicBezTo>
                <a:cubicBezTo>
                  <a:pt x="224" y="313"/>
                  <a:pt x="224" y="313"/>
                  <a:pt x="224" y="313"/>
                </a:cubicBezTo>
                <a:cubicBezTo>
                  <a:pt x="224" y="313"/>
                  <a:pt x="224" y="313"/>
                  <a:pt x="224" y="313"/>
                </a:cubicBezTo>
                <a:cubicBezTo>
                  <a:pt x="224" y="312"/>
                  <a:pt x="224" y="312"/>
                  <a:pt x="223" y="312"/>
                </a:cubicBezTo>
                <a:cubicBezTo>
                  <a:pt x="222" y="312"/>
                  <a:pt x="221" y="312"/>
                  <a:pt x="220" y="311"/>
                </a:cubicBezTo>
                <a:cubicBezTo>
                  <a:pt x="220" y="311"/>
                  <a:pt x="219" y="311"/>
                  <a:pt x="218" y="311"/>
                </a:cubicBezTo>
                <a:cubicBezTo>
                  <a:pt x="218" y="311"/>
                  <a:pt x="218" y="311"/>
                  <a:pt x="218" y="311"/>
                </a:cubicBezTo>
                <a:cubicBezTo>
                  <a:pt x="218" y="311"/>
                  <a:pt x="218" y="311"/>
                  <a:pt x="218" y="311"/>
                </a:cubicBezTo>
                <a:cubicBezTo>
                  <a:pt x="218" y="312"/>
                  <a:pt x="218" y="312"/>
                  <a:pt x="218" y="312"/>
                </a:cubicBezTo>
                <a:cubicBezTo>
                  <a:pt x="218" y="312"/>
                  <a:pt x="218" y="312"/>
                  <a:pt x="218" y="312"/>
                </a:cubicBezTo>
                <a:cubicBezTo>
                  <a:pt x="218" y="313"/>
                  <a:pt x="218" y="313"/>
                  <a:pt x="218" y="313"/>
                </a:cubicBezTo>
                <a:cubicBezTo>
                  <a:pt x="219" y="314"/>
                  <a:pt x="219" y="314"/>
                  <a:pt x="219" y="314"/>
                </a:cubicBezTo>
                <a:cubicBezTo>
                  <a:pt x="219" y="314"/>
                  <a:pt x="219" y="314"/>
                  <a:pt x="219" y="314"/>
                </a:cubicBezTo>
                <a:cubicBezTo>
                  <a:pt x="219" y="314"/>
                  <a:pt x="218" y="316"/>
                  <a:pt x="217" y="316"/>
                </a:cubicBezTo>
                <a:cubicBezTo>
                  <a:pt x="216" y="313"/>
                  <a:pt x="218" y="310"/>
                  <a:pt x="217" y="307"/>
                </a:cubicBezTo>
                <a:cubicBezTo>
                  <a:pt x="217" y="306"/>
                  <a:pt x="217" y="306"/>
                  <a:pt x="217" y="306"/>
                </a:cubicBezTo>
                <a:cubicBezTo>
                  <a:pt x="217" y="306"/>
                  <a:pt x="217" y="306"/>
                  <a:pt x="217" y="306"/>
                </a:cubicBezTo>
                <a:cubicBezTo>
                  <a:pt x="216" y="306"/>
                  <a:pt x="213" y="304"/>
                  <a:pt x="211" y="305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1" y="306"/>
                  <a:pt x="211" y="306"/>
                  <a:pt x="211" y="307"/>
                </a:cubicBezTo>
                <a:cubicBezTo>
                  <a:pt x="211" y="307"/>
                  <a:pt x="212" y="308"/>
                  <a:pt x="212" y="309"/>
                </a:cubicBezTo>
                <a:cubicBezTo>
                  <a:pt x="212" y="310"/>
                  <a:pt x="212" y="310"/>
                  <a:pt x="212" y="310"/>
                </a:cubicBezTo>
                <a:cubicBezTo>
                  <a:pt x="212" y="314"/>
                  <a:pt x="213" y="317"/>
                  <a:pt x="213" y="320"/>
                </a:cubicBezTo>
                <a:cubicBezTo>
                  <a:pt x="211" y="322"/>
                  <a:pt x="209" y="324"/>
                  <a:pt x="207" y="325"/>
                </a:cubicBezTo>
                <a:cubicBezTo>
                  <a:pt x="206" y="326"/>
                  <a:pt x="205" y="326"/>
                  <a:pt x="204" y="327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29"/>
                  <a:pt x="206" y="331"/>
                  <a:pt x="207" y="330"/>
                </a:cubicBezTo>
                <a:cubicBezTo>
                  <a:pt x="208" y="330"/>
                  <a:pt x="208" y="330"/>
                  <a:pt x="208" y="330"/>
                </a:cubicBezTo>
                <a:cubicBezTo>
                  <a:pt x="209" y="330"/>
                  <a:pt x="210" y="329"/>
                  <a:pt x="210" y="328"/>
                </a:cubicBezTo>
                <a:cubicBezTo>
                  <a:pt x="211" y="327"/>
                  <a:pt x="212" y="326"/>
                  <a:pt x="213" y="325"/>
                </a:cubicBezTo>
                <a:moveTo>
                  <a:pt x="152" y="324"/>
                </a:moveTo>
                <a:cubicBezTo>
                  <a:pt x="152" y="323"/>
                  <a:pt x="152" y="323"/>
                  <a:pt x="153" y="321"/>
                </a:cubicBezTo>
                <a:cubicBezTo>
                  <a:pt x="154" y="320"/>
                  <a:pt x="155" y="319"/>
                  <a:pt x="155" y="319"/>
                </a:cubicBezTo>
                <a:cubicBezTo>
                  <a:pt x="155" y="319"/>
                  <a:pt x="155" y="319"/>
                  <a:pt x="155" y="320"/>
                </a:cubicBezTo>
                <a:cubicBezTo>
                  <a:pt x="152" y="324"/>
                  <a:pt x="152" y="324"/>
                  <a:pt x="152" y="324"/>
                </a:cubicBezTo>
                <a:cubicBezTo>
                  <a:pt x="152" y="324"/>
                  <a:pt x="152" y="324"/>
                  <a:pt x="152" y="324"/>
                </a:cubicBezTo>
                <a:moveTo>
                  <a:pt x="173" y="309"/>
                </a:moveTo>
                <a:cubicBezTo>
                  <a:pt x="173" y="308"/>
                  <a:pt x="175" y="308"/>
                  <a:pt x="175" y="308"/>
                </a:cubicBezTo>
                <a:cubicBezTo>
                  <a:pt x="175" y="309"/>
                  <a:pt x="173" y="310"/>
                  <a:pt x="173" y="310"/>
                </a:cubicBezTo>
                <a:cubicBezTo>
                  <a:pt x="173" y="310"/>
                  <a:pt x="173" y="310"/>
                  <a:pt x="173" y="310"/>
                </a:cubicBezTo>
                <a:cubicBezTo>
                  <a:pt x="172" y="310"/>
                  <a:pt x="172" y="310"/>
                  <a:pt x="172" y="310"/>
                </a:cubicBezTo>
                <a:cubicBezTo>
                  <a:pt x="172" y="310"/>
                  <a:pt x="172" y="310"/>
                  <a:pt x="173" y="309"/>
                </a:cubicBezTo>
                <a:moveTo>
                  <a:pt x="147" y="330"/>
                </a:moveTo>
                <a:cubicBezTo>
                  <a:pt x="147" y="331"/>
                  <a:pt x="147" y="333"/>
                  <a:pt x="148" y="333"/>
                </a:cubicBezTo>
                <a:cubicBezTo>
                  <a:pt x="150" y="333"/>
                  <a:pt x="150" y="333"/>
                  <a:pt x="151" y="331"/>
                </a:cubicBezTo>
                <a:cubicBezTo>
                  <a:pt x="151" y="330"/>
                  <a:pt x="152" y="329"/>
                  <a:pt x="153" y="328"/>
                </a:cubicBezTo>
                <a:cubicBezTo>
                  <a:pt x="153" y="327"/>
                  <a:pt x="154" y="327"/>
                  <a:pt x="154" y="326"/>
                </a:cubicBezTo>
                <a:cubicBezTo>
                  <a:pt x="154" y="326"/>
                  <a:pt x="154" y="325"/>
                  <a:pt x="154" y="324"/>
                </a:cubicBezTo>
                <a:cubicBezTo>
                  <a:pt x="155" y="323"/>
                  <a:pt x="155" y="321"/>
                  <a:pt x="155" y="320"/>
                </a:cubicBezTo>
                <a:cubicBezTo>
                  <a:pt x="155" y="319"/>
                  <a:pt x="156" y="319"/>
                  <a:pt x="156" y="318"/>
                </a:cubicBezTo>
                <a:cubicBezTo>
                  <a:pt x="156" y="317"/>
                  <a:pt x="157" y="317"/>
                  <a:pt x="158" y="317"/>
                </a:cubicBezTo>
                <a:cubicBezTo>
                  <a:pt x="160" y="317"/>
                  <a:pt x="160" y="317"/>
                  <a:pt x="160" y="317"/>
                </a:cubicBezTo>
                <a:cubicBezTo>
                  <a:pt x="160" y="317"/>
                  <a:pt x="160" y="317"/>
                  <a:pt x="160" y="317"/>
                </a:cubicBezTo>
                <a:cubicBezTo>
                  <a:pt x="160" y="317"/>
                  <a:pt x="160" y="317"/>
                  <a:pt x="162" y="318"/>
                </a:cubicBezTo>
                <a:cubicBezTo>
                  <a:pt x="162" y="319"/>
                  <a:pt x="162" y="319"/>
                  <a:pt x="162" y="319"/>
                </a:cubicBezTo>
                <a:cubicBezTo>
                  <a:pt x="162" y="319"/>
                  <a:pt x="162" y="320"/>
                  <a:pt x="162" y="320"/>
                </a:cubicBezTo>
                <a:cubicBezTo>
                  <a:pt x="162" y="320"/>
                  <a:pt x="161" y="321"/>
                  <a:pt x="161" y="321"/>
                </a:cubicBezTo>
                <a:cubicBezTo>
                  <a:pt x="161" y="321"/>
                  <a:pt x="160" y="322"/>
                  <a:pt x="161" y="322"/>
                </a:cubicBezTo>
                <a:cubicBezTo>
                  <a:pt x="161" y="322"/>
                  <a:pt x="162" y="323"/>
                  <a:pt x="162" y="323"/>
                </a:cubicBezTo>
                <a:cubicBezTo>
                  <a:pt x="162" y="323"/>
                  <a:pt x="162" y="323"/>
                  <a:pt x="162" y="324"/>
                </a:cubicBezTo>
                <a:cubicBezTo>
                  <a:pt x="162" y="324"/>
                  <a:pt x="161" y="324"/>
                  <a:pt x="161" y="324"/>
                </a:cubicBezTo>
                <a:cubicBezTo>
                  <a:pt x="160" y="325"/>
                  <a:pt x="160" y="325"/>
                  <a:pt x="160" y="325"/>
                </a:cubicBezTo>
                <a:cubicBezTo>
                  <a:pt x="160" y="325"/>
                  <a:pt x="160" y="326"/>
                  <a:pt x="160" y="327"/>
                </a:cubicBezTo>
                <a:cubicBezTo>
                  <a:pt x="161" y="327"/>
                  <a:pt x="161" y="327"/>
                  <a:pt x="161" y="327"/>
                </a:cubicBezTo>
                <a:cubicBezTo>
                  <a:pt x="161" y="327"/>
                  <a:pt x="161" y="328"/>
                  <a:pt x="160" y="328"/>
                </a:cubicBezTo>
                <a:cubicBezTo>
                  <a:pt x="160" y="328"/>
                  <a:pt x="159" y="329"/>
                  <a:pt x="159" y="329"/>
                </a:cubicBezTo>
                <a:cubicBezTo>
                  <a:pt x="158" y="329"/>
                  <a:pt x="157" y="330"/>
                  <a:pt x="154" y="329"/>
                </a:cubicBezTo>
                <a:cubicBezTo>
                  <a:pt x="154" y="329"/>
                  <a:pt x="154" y="329"/>
                  <a:pt x="154" y="330"/>
                </a:cubicBezTo>
                <a:cubicBezTo>
                  <a:pt x="153" y="331"/>
                  <a:pt x="153" y="331"/>
                  <a:pt x="153" y="331"/>
                </a:cubicBezTo>
                <a:cubicBezTo>
                  <a:pt x="153" y="331"/>
                  <a:pt x="153" y="331"/>
                  <a:pt x="153" y="331"/>
                </a:cubicBezTo>
                <a:cubicBezTo>
                  <a:pt x="154" y="331"/>
                  <a:pt x="154" y="332"/>
                  <a:pt x="155" y="332"/>
                </a:cubicBezTo>
                <a:cubicBezTo>
                  <a:pt x="155" y="332"/>
                  <a:pt x="155" y="333"/>
                  <a:pt x="155" y="333"/>
                </a:cubicBezTo>
                <a:cubicBezTo>
                  <a:pt x="157" y="333"/>
                  <a:pt x="157" y="332"/>
                  <a:pt x="158" y="333"/>
                </a:cubicBezTo>
                <a:cubicBezTo>
                  <a:pt x="159" y="333"/>
                  <a:pt x="158" y="334"/>
                  <a:pt x="158" y="334"/>
                </a:cubicBezTo>
                <a:cubicBezTo>
                  <a:pt x="158" y="335"/>
                  <a:pt x="157" y="335"/>
                  <a:pt x="157" y="335"/>
                </a:cubicBezTo>
                <a:cubicBezTo>
                  <a:pt x="156" y="336"/>
                  <a:pt x="157" y="338"/>
                  <a:pt x="157" y="339"/>
                </a:cubicBezTo>
                <a:cubicBezTo>
                  <a:pt x="157" y="340"/>
                  <a:pt x="158" y="342"/>
                  <a:pt x="159" y="341"/>
                </a:cubicBezTo>
                <a:cubicBezTo>
                  <a:pt x="160" y="341"/>
                  <a:pt x="162" y="340"/>
                  <a:pt x="162" y="339"/>
                </a:cubicBezTo>
                <a:cubicBezTo>
                  <a:pt x="163" y="338"/>
                  <a:pt x="163" y="338"/>
                  <a:pt x="163" y="337"/>
                </a:cubicBezTo>
                <a:cubicBezTo>
                  <a:pt x="163" y="337"/>
                  <a:pt x="164" y="332"/>
                  <a:pt x="164" y="332"/>
                </a:cubicBezTo>
                <a:cubicBezTo>
                  <a:pt x="165" y="331"/>
                  <a:pt x="166" y="332"/>
                  <a:pt x="167" y="331"/>
                </a:cubicBezTo>
                <a:cubicBezTo>
                  <a:pt x="168" y="331"/>
                  <a:pt x="170" y="331"/>
                  <a:pt x="171" y="331"/>
                </a:cubicBezTo>
                <a:cubicBezTo>
                  <a:pt x="172" y="331"/>
                  <a:pt x="172" y="331"/>
                  <a:pt x="173" y="330"/>
                </a:cubicBezTo>
                <a:cubicBezTo>
                  <a:pt x="173" y="330"/>
                  <a:pt x="174" y="330"/>
                  <a:pt x="175" y="330"/>
                </a:cubicBezTo>
                <a:cubicBezTo>
                  <a:pt x="175" y="330"/>
                  <a:pt x="176" y="330"/>
                  <a:pt x="176" y="329"/>
                </a:cubicBezTo>
                <a:cubicBezTo>
                  <a:pt x="177" y="329"/>
                  <a:pt x="177" y="329"/>
                  <a:pt x="177" y="328"/>
                </a:cubicBezTo>
                <a:cubicBezTo>
                  <a:pt x="177" y="328"/>
                  <a:pt x="177" y="327"/>
                  <a:pt x="176" y="327"/>
                </a:cubicBezTo>
                <a:cubicBezTo>
                  <a:pt x="176" y="327"/>
                  <a:pt x="175" y="327"/>
                  <a:pt x="175" y="327"/>
                </a:cubicBezTo>
                <a:cubicBezTo>
                  <a:pt x="174" y="326"/>
                  <a:pt x="173" y="325"/>
                  <a:pt x="171" y="324"/>
                </a:cubicBezTo>
                <a:cubicBezTo>
                  <a:pt x="171" y="324"/>
                  <a:pt x="170" y="324"/>
                  <a:pt x="170" y="323"/>
                </a:cubicBezTo>
                <a:cubicBezTo>
                  <a:pt x="170" y="324"/>
                  <a:pt x="170" y="324"/>
                  <a:pt x="170" y="324"/>
                </a:cubicBezTo>
                <a:cubicBezTo>
                  <a:pt x="170" y="324"/>
                  <a:pt x="170" y="324"/>
                  <a:pt x="170" y="325"/>
                </a:cubicBezTo>
                <a:cubicBezTo>
                  <a:pt x="171" y="327"/>
                  <a:pt x="171" y="328"/>
                  <a:pt x="171" y="328"/>
                </a:cubicBezTo>
                <a:cubicBezTo>
                  <a:pt x="170" y="328"/>
                  <a:pt x="168" y="328"/>
                  <a:pt x="167" y="328"/>
                </a:cubicBezTo>
                <a:cubicBezTo>
                  <a:pt x="167" y="329"/>
                  <a:pt x="167" y="329"/>
                  <a:pt x="166" y="329"/>
                </a:cubicBezTo>
                <a:cubicBezTo>
                  <a:pt x="166" y="329"/>
                  <a:pt x="166" y="329"/>
                  <a:pt x="165" y="329"/>
                </a:cubicBezTo>
                <a:cubicBezTo>
                  <a:pt x="165" y="329"/>
                  <a:pt x="165" y="328"/>
                  <a:pt x="164" y="328"/>
                </a:cubicBezTo>
                <a:cubicBezTo>
                  <a:pt x="164" y="327"/>
                  <a:pt x="164" y="327"/>
                  <a:pt x="165" y="327"/>
                </a:cubicBezTo>
                <a:cubicBezTo>
                  <a:pt x="165" y="327"/>
                  <a:pt x="167" y="326"/>
                  <a:pt x="167" y="326"/>
                </a:cubicBezTo>
                <a:cubicBezTo>
                  <a:pt x="167" y="325"/>
                  <a:pt x="167" y="325"/>
                  <a:pt x="166" y="325"/>
                </a:cubicBezTo>
                <a:cubicBezTo>
                  <a:pt x="166" y="324"/>
                  <a:pt x="165" y="325"/>
                  <a:pt x="166" y="323"/>
                </a:cubicBezTo>
                <a:cubicBezTo>
                  <a:pt x="166" y="323"/>
                  <a:pt x="166" y="323"/>
                  <a:pt x="166" y="323"/>
                </a:cubicBezTo>
                <a:cubicBezTo>
                  <a:pt x="167" y="323"/>
                  <a:pt x="167" y="323"/>
                  <a:pt x="167" y="323"/>
                </a:cubicBezTo>
                <a:cubicBezTo>
                  <a:pt x="168" y="323"/>
                  <a:pt x="168" y="323"/>
                  <a:pt x="168" y="323"/>
                </a:cubicBezTo>
                <a:cubicBezTo>
                  <a:pt x="168" y="322"/>
                  <a:pt x="170" y="322"/>
                  <a:pt x="170" y="322"/>
                </a:cubicBezTo>
                <a:cubicBezTo>
                  <a:pt x="171" y="321"/>
                  <a:pt x="171" y="321"/>
                  <a:pt x="171" y="321"/>
                </a:cubicBezTo>
                <a:cubicBezTo>
                  <a:pt x="171" y="321"/>
                  <a:pt x="171" y="320"/>
                  <a:pt x="170" y="320"/>
                </a:cubicBezTo>
                <a:cubicBezTo>
                  <a:pt x="170" y="320"/>
                  <a:pt x="170" y="320"/>
                  <a:pt x="169" y="320"/>
                </a:cubicBezTo>
                <a:cubicBezTo>
                  <a:pt x="168" y="320"/>
                  <a:pt x="166" y="320"/>
                  <a:pt x="166" y="320"/>
                </a:cubicBezTo>
                <a:cubicBezTo>
                  <a:pt x="166" y="320"/>
                  <a:pt x="166" y="320"/>
                  <a:pt x="166" y="319"/>
                </a:cubicBezTo>
                <a:cubicBezTo>
                  <a:pt x="166" y="319"/>
                  <a:pt x="166" y="319"/>
                  <a:pt x="166" y="319"/>
                </a:cubicBezTo>
                <a:cubicBezTo>
                  <a:pt x="166" y="319"/>
                  <a:pt x="166" y="319"/>
                  <a:pt x="166" y="319"/>
                </a:cubicBezTo>
                <a:cubicBezTo>
                  <a:pt x="166" y="319"/>
                  <a:pt x="167" y="318"/>
                  <a:pt x="168" y="317"/>
                </a:cubicBezTo>
                <a:cubicBezTo>
                  <a:pt x="169" y="316"/>
                  <a:pt x="173" y="316"/>
                  <a:pt x="175" y="315"/>
                </a:cubicBezTo>
                <a:cubicBezTo>
                  <a:pt x="176" y="315"/>
                  <a:pt x="179" y="315"/>
                  <a:pt x="179" y="315"/>
                </a:cubicBezTo>
                <a:cubicBezTo>
                  <a:pt x="180" y="315"/>
                  <a:pt x="180" y="314"/>
                  <a:pt x="179" y="314"/>
                </a:cubicBezTo>
                <a:cubicBezTo>
                  <a:pt x="179" y="313"/>
                  <a:pt x="179" y="313"/>
                  <a:pt x="178" y="313"/>
                </a:cubicBezTo>
                <a:cubicBezTo>
                  <a:pt x="177" y="313"/>
                  <a:pt x="177" y="313"/>
                  <a:pt x="176" y="313"/>
                </a:cubicBezTo>
                <a:cubicBezTo>
                  <a:pt x="176" y="313"/>
                  <a:pt x="175" y="313"/>
                  <a:pt x="174" y="314"/>
                </a:cubicBezTo>
                <a:cubicBezTo>
                  <a:pt x="173" y="314"/>
                  <a:pt x="172" y="314"/>
                  <a:pt x="171" y="314"/>
                </a:cubicBezTo>
                <a:cubicBezTo>
                  <a:pt x="170" y="314"/>
                  <a:pt x="170" y="314"/>
                  <a:pt x="169" y="314"/>
                </a:cubicBezTo>
                <a:cubicBezTo>
                  <a:pt x="169" y="315"/>
                  <a:pt x="169" y="314"/>
                  <a:pt x="169" y="314"/>
                </a:cubicBezTo>
                <a:cubicBezTo>
                  <a:pt x="170" y="313"/>
                  <a:pt x="171" y="313"/>
                  <a:pt x="171" y="313"/>
                </a:cubicBezTo>
                <a:cubicBezTo>
                  <a:pt x="172" y="313"/>
                  <a:pt x="172" y="313"/>
                  <a:pt x="173" y="313"/>
                </a:cubicBezTo>
                <a:cubicBezTo>
                  <a:pt x="174" y="312"/>
                  <a:pt x="175" y="311"/>
                  <a:pt x="176" y="310"/>
                </a:cubicBezTo>
                <a:cubicBezTo>
                  <a:pt x="177" y="310"/>
                  <a:pt x="178" y="310"/>
                  <a:pt x="178" y="309"/>
                </a:cubicBezTo>
                <a:cubicBezTo>
                  <a:pt x="179" y="309"/>
                  <a:pt x="179" y="308"/>
                  <a:pt x="179" y="308"/>
                </a:cubicBezTo>
                <a:cubicBezTo>
                  <a:pt x="179" y="307"/>
                  <a:pt x="179" y="307"/>
                  <a:pt x="179" y="307"/>
                </a:cubicBezTo>
                <a:cubicBezTo>
                  <a:pt x="179" y="306"/>
                  <a:pt x="177" y="306"/>
                  <a:pt x="176" y="306"/>
                </a:cubicBezTo>
                <a:cubicBezTo>
                  <a:pt x="176" y="306"/>
                  <a:pt x="176" y="306"/>
                  <a:pt x="176" y="306"/>
                </a:cubicBezTo>
                <a:cubicBezTo>
                  <a:pt x="175" y="306"/>
                  <a:pt x="174" y="307"/>
                  <a:pt x="174" y="307"/>
                </a:cubicBezTo>
                <a:cubicBezTo>
                  <a:pt x="173" y="307"/>
                  <a:pt x="174" y="305"/>
                  <a:pt x="174" y="305"/>
                </a:cubicBezTo>
                <a:cubicBezTo>
                  <a:pt x="174" y="304"/>
                  <a:pt x="173" y="303"/>
                  <a:pt x="173" y="302"/>
                </a:cubicBezTo>
                <a:cubicBezTo>
                  <a:pt x="172" y="302"/>
                  <a:pt x="171" y="300"/>
                  <a:pt x="170" y="300"/>
                </a:cubicBezTo>
                <a:cubicBezTo>
                  <a:pt x="169" y="300"/>
                  <a:pt x="168" y="302"/>
                  <a:pt x="168" y="303"/>
                </a:cubicBezTo>
                <a:cubicBezTo>
                  <a:pt x="167" y="303"/>
                  <a:pt x="167" y="304"/>
                  <a:pt x="167" y="304"/>
                </a:cubicBezTo>
                <a:cubicBezTo>
                  <a:pt x="167" y="305"/>
                  <a:pt x="167" y="305"/>
                  <a:pt x="166" y="306"/>
                </a:cubicBezTo>
                <a:cubicBezTo>
                  <a:pt x="166" y="307"/>
                  <a:pt x="166" y="308"/>
                  <a:pt x="165" y="309"/>
                </a:cubicBezTo>
                <a:cubicBezTo>
                  <a:pt x="164" y="309"/>
                  <a:pt x="164" y="309"/>
                  <a:pt x="164" y="309"/>
                </a:cubicBezTo>
                <a:cubicBezTo>
                  <a:pt x="164" y="310"/>
                  <a:pt x="163" y="310"/>
                  <a:pt x="163" y="310"/>
                </a:cubicBezTo>
                <a:cubicBezTo>
                  <a:pt x="163" y="311"/>
                  <a:pt x="164" y="310"/>
                  <a:pt x="164" y="310"/>
                </a:cubicBezTo>
                <a:cubicBezTo>
                  <a:pt x="165" y="311"/>
                  <a:pt x="165" y="311"/>
                  <a:pt x="165" y="311"/>
                </a:cubicBezTo>
                <a:cubicBezTo>
                  <a:pt x="165" y="311"/>
                  <a:pt x="164" y="312"/>
                  <a:pt x="164" y="313"/>
                </a:cubicBezTo>
                <a:cubicBezTo>
                  <a:pt x="164" y="313"/>
                  <a:pt x="164" y="314"/>
                  <a:pt x="164" y="315"/>
                </a:cubicBezTo>
                <a:cubicBezTo>
                  <a:pt x="163" y="316"/>
                  <a:pt x="161" y="315"/>
                  <a:pt x="160" y="315"/>
                </a:cubicBezTo>
                <a:cubicBezTo>
                  <a:pt x="160" y="315"/>
                  <a:pt x="160" y="315"/>
                  <a:pt x="160" y="315"/>
                </a:cubicBezTo>
                <a:cubicBezTo>
                  <a:pt x="160" y="315"/>
                  <a:pt x="160" y="315"/>
                  <a:pt x="160" y="315"/>
                </a:cubicBezTo>
                <a:cubicBezTo>
                  <a:pt x="160" y="315"/>
                  <a:pt x="160" y="315"/>
                  <a:pt x="160" y="315"/>
                </a:cubicBezTo>
                <a:cubicBezTo>
                  <a:pt x="159" y="314"/>
                  <a:pt x="159" y="314"/>
                  <a:pt x="159" y="314"/>
                </a:cubicBezTo>
                <a:cubicBezTo>
                  <a:pt x="159" y="314"/>
                  <a:pt x="158" y="313"/>
                  <a:pt x="158" y="313"/>
                </a:cubicBezTo>
                <a:cubicBezTo>
                  <a:pt x="157" y="313"/>
                  <a:pt x="157" y="312"/>
                  <a:pt x="157" y="312"/>
                </a:cubicBezTo>
                <a:cubicBezTo>
                  <a:pt x="156" y="312"/>
                  <a:pt x="156" y="312"/>
                  <a:pt x="155" y="311"/>
                </a:cubicBezTo>
                <a:cubicBezTo>
                  <a:pt x="155" y="311"/>
                  <a:pt x="155" y="310"/>
                  <a:pt x="155" y="309"/>
                </a:cubicBezTo>
                <a:cubicBezTo>
                  <a:pt x="155" y="309"/>
                  <a:pt x="156" y="309"/>
                  <a:pt x="156" y="308"/>
                </a:cubicBezTo>
                <a:cubicBezTo>
                  <a:pt x="157" y="307"/>
                  <a:pt x="158" y="307"/>
                  <a:pt x="159" y="307"/>
                </a:cubicBezTo>
                <a:cubicBezTo>
                  <a:pt x="160" y="307"/>
                  <a:pt x="161" y="307"/>
                  <a:pt x="161" y="306"/>
                </a:cubicBezTo>
                <a:cubicBezTo>
                  <a:pt x="163" y="305"/>
                  <a:pt x="161" y="303"/>
                  <a:pt x="160" y="302"/>
                </a:cubicBezTo>
                <a:cubicBezTo>
                  <a:pt x="159" y="302"/>
                  <a:pt x="159" y="301"/>
                  <a:pt x="158" y="301"/>
                </a:cubicBezTo>
                <a:cubicBezTo>
                  <a:pt x="158" y="301"/>
                  <a:pt x="157" y="300"/>
                  <a:pt x="156" y="300"/>
                </a:cubicBezTo>
                <a:cubicBezTo>
                  <a:pt x="156" y="300"/>
                  <a:pt x="155" y="299"/>
                  <a:pt x="154" y="299"/>
                </a:cubicBezTo>
                <a:cubicBezTo>
                  <a:pt x="154" y="300"/>
                  <a:pt x="154" y="300"/>
                  <a:pt x="155" y="301"/>
                </a:cubicBezTo>
                <a:cubicBezTo>
                  <a:pt x="155" y="302"/>
                  <a:pt x="156" y="303"/>
                  <a:pt x="156" y="303"/>
                </a:cubicBezTo>
                <a:cubicBezTo>
                  <a:pt x="155" y="304"/>
                  <a:pt x="155" y="304"/>
                  <a:pt x="156" y="305"/>
                </a:cubicBezTo>
                <a:cubicBezTo>
                  <a:pt x="156" y="305"/>
                  <a:pt x="156" y="306"/>
                  <a:pt x="156" y="307"/>
                </a:cubicBezTo>
                <a:cubicBezTo>
                  <a:pt x="156" y="307"/>
                  <a:pt x="155" y="309"/>
                  <a:pt x="155" y="309"/>
                </a:cubicBezTo>
                <a:cubicBezTo>
                  <a:pt x="154" y="310"/>
                  <a:pt x="154" y="310"/>
                  <a:pt x="154" y="310"/>
                </a:cubicBezTo>
                <a:cubicBezTo>
                  <a:pt x="153" y="311"/>
                  <a:pt x="153" y="312"/>
                  <a:pt x="153" y="314"/>
                </a:cubicBezTo>
                <a:cubicBezTo>
                  <a:pt x="153" y="315"/>
                  <a:pt x="153" y="317"/>
                  <a:pt x="153" y="318"/>
                </a:cubicBezTo>
                <a:cubicBezTo>
                  <a:pt x="153" y="319"/>
                  <a:pt x="152" y="321"/>
                  <a:pt x="152" y="321"/>
                </a:cubicBezTo>
                <a:cubicBezTo>
                  <a:pt x="151" y="322"/>
                  <a:pt x="151" y="323"/>
                  <a:pt x="150" y="325"/>
                </a:cubicBezTo>
                <a:cubicBezTo>
                  <a:pt x="149" y="327"/>
                  <a:pt x="149" y="327"/>
                  <a:pt x="149" y="327"/>
                </a:cubicBezTo>
                <a:cubicBezTo>
                  <a:pt x="148" y="328"/>
                  <a:pt x="148" y="328"/>
                  <a:pt x="148" y="328"/>
                </a:cubicBezTo>
                <a:cubicBezTo>
                  <a:pt x="147" y="329"/>
                  <a:pt x="147" y="330"/>
                  <a:pt x="147" y="330"/>
                </a:cubicBezTo>
                <a:moveTo>
                  <a:pt x="195" y="228"/>
                </a:moveTo>
                <a:cubicBezTo>
                  <a:pt x="194" y="229"/>
                  <a:pt x="194" y="229"/>
                  <a:pt x="194" y="230"/>
                </a:cubicBezTo>
                <a:cubicBezTo>
                  <a:pt x="194" y="231"/>
                  <a:pt x="194" y="232"/>
                  <a:pt x="195" y="232"/>
                </a:cubicBezTo>
                <a:cubicBezTo>
                  <a:pt x="196" y="233"/>
                  <a:pt x="197" y="233"/>
                  <a:pt x="198" y="233"/>
                </a:cubicBezTo>
                <a:cubicBezTo>
                  <a:pt x="200" y="233"/>
                  <a:pt x="201" y="233"/>
                  <a:pt x="201" y="232"/>
                </a:cubicBezTo>
                <a:cubicBezTo>
                  <a:pt x="202" y="232"/>
                  <a:pt x="203" y="231"/>
                  <a:pt x="203" y="230"/>
                </a:cubicBezTo>
                <a:cubicBezTo>
                  <a:pt x="203" y="229"/>
                  <a:pt x="202" y="229"/>
                  <a:pt x="201" y="228"/>
                </a:cubicBezTo>
                <a:cubicBezTo>
                  <a:pt x="201" y="227"/>
                  <a:pt x="200" y="227"/>
                  <a:pt x="198" y="227"/>
                </a:cubicBezTo>
                <a:cubicBezTo>
                  <a:pt x="198" y="227"/>
                  <a:pt x="198" y="227"/>
                  <a:pt x="198" y="227"/>
                </a:cubicBezTo>
                <a:cubicBezTo>
                  <a:pt x="197" y="227"/>
                  <a:pt x="196" y="227"/>
                  <a:pt x="195" y="228"/>
                </a:cubicBezTo>
                <a:moveTo>
                  <a:pt x="180" y="232"/>
                </a:moveTo>
                <a:cubicBezTo>
                  <a:pt x="181" y="231"/>
                  <a:pt x="181" y="231"/>
                  <a:pt x="181" y="230"/>
                </a:cubicBezTo>
                <a:cubicBezTo>
                  <a:pt x="181" y="229"/>
                  <a:pt x="181" y="229"/>
                  <a:pt x="180" y="228"/>
                </a:cubicBezTo>
                <a:cubicBezTo>
                  <a:pt x="179" y="227"/>
                  <a:pt x="178" y="227"/>
                  <a:pt x="176" y="227"/>
                </a:cubicBezTo>
                <a:cubicBezTo>
                  <a:pt x="176" y="227"/>
                  <a:pt x="176" y="227"/>
                  <a:pt x="176" y="227"/>
                </a:cubicBezTo>
                <a:cubicBezTo>
                  <a:pt x="175" y="227"/>
                  <a:pt x="174" y="227"/>
                  <a:pt x="173" y="228"/>
                </a:cubicBezTo>
                <a:cubicBezTo>
                  <a:pt x="172" y="229"/>
                  <a:pt x="172" y="229"/>
                  <a:pt x="172" y="230"/>
                </a:cubicBezTo>
                <a:cubicBezTo>
                  <a:pt x="172" y="231"/>
                  <a:pt x="172" y="231"/>
                  <a:pt x="173" y="232"/>
                </a:cubicBezTo>
                <a:cubicBezTo>
                  <a:pt x="174" y="233"/>
                  <a:pt x="175" y="233"/>
                  <a:pt x="176" y="233"/>
                </a:cubicBezTo>
                <a:cubicBezTo>
                  <a:pt x="178" y="233"/>
                  <a:pt x="179" y="233"/>
                  <a:pt x="180" y="232"/>
                </a:cubicBezTo>
                <a:moveTo>
                  <a:pt x="172" y="241"/>
                </a:moveTo>
                <a:cubicBezTo>
                  <a:pt x="172" y="241"/>
                  <a:pt x="172" y="242"/>
                  <a:pt x="173" y="243"/>
                </a:cubicBezTo>
                <a:cubicBezTo>
                  <a:pt x="174" y="243"/>
                  <a:pt x="175" y="244"/>
                  <a:pt x="176" y="244"/>
                </a:cubicBezTo>
                <a:cubicBezTo>
                  <a:pt x="178" y="244"/>
                  <a:pt x="179" y="243"/>
                  <a:pt x="180" y="243"/>
                </a:cubicBezTo>
                <a:cubicBezTo>
                  <a:pt x="181" y="242"/>
                  <a:pt x="181" y="241"/>
                  <a:pt x="181" y="241"/>
                </a:cubicBezTo>
                <a:cubicBezTo>
                  <a:pt x="181" y="240"/>
                  <a:pt x="181" y="239"/>
                  <a:pt x="180" y="238"/>
                </a:cubicBezTo>
                <a:cubicBezTo>
                  <a:pt x="179" y="238"/>
                  <a:pt x="178" y="237"/>
                  <a:pt x="176" y="237"/>
                </a:cubicBezTo>
                <a:cubicBezTo>
                  <a:pt x="176" y="237"/>
                  <a:pt x="176" y="237"/>
                  <a:pt x="176" y="237"/>
                </a:cubicBezTo>
                <a:cubicBezTo>
                  <a:pt x="175" y="237"/>
                  <a:pt x="174" y="238"/>
                  <a:pt x="173" y="238"/>
                </a:cubicBezTo>
                <a:cubicBezTo>
                  <a:pt x="172" y="239"/>
                  <a:pt x="172" y="240"/>
                  <a:pt x="172" y="241"/>
                </a:cubicBezTo>
                <a:moveTo>
                  <a:pt x="139" y="173"/>
                </a:moveTo>
                <a:cubicBezTo>
                  <a:pt x="139" y="173"/>
                  <a:pt x="139" y="169"/>
                  <a:pt x="140" y="165"/>
                </a:cubicBezTo>
                <a:cubicBezTo>
                  <a:pt x="140" y="160"/>
                  <a:pt x="141" y="154"/>
                  <a:pt x="143" y="149"/>
                </a:cubicBezTo>
                <a:cubicBezTo>
                  <a:pt x="144" y="145"/>
                  <a:pt x="145" y="142"/>
                  <a:pt x="147" y="139"/>
                </a:cubicBezTo>
                <a:cubicBezTo>
                  <a:pt x="148" y="138"/>
                  <a:pt x="149" y="137"/>
                  <a:pt x="150" y="136"/>
                </a:cubicBezTo>
                <a:cubicBezTo>
                  <a:pt x="148" y="129"/>
                  <a:pt x="147" y="125"/>
                  <a:pt x="147" y="125"/>
                </a:cubicBezTo>
                <a:cubicBezTo>
                  <a:pt x="146" y="124"/>
                  <a:pt x="147" y="122"/>
                  <a:pt x="148" y="122"/>
                </a:cubicBezTo>
                <a:cubicBezTo>
                  <a:pt x="149" y="121"/>
                  <a:pt x="151" y="122"/>
                  <a:pt x="151" y="123"/>
                </a:cubicBezTo>
                <a:cubicBezTo>
                  <a:pt x="152" y="123"/>
                  <a:pt x="157" y="136"/>
                  <a:pt x="157" y="161"/>
                </a:cubicBezTo>
                <a:cubicBezTo>
                  <a:pt x="156" y="173"/>
                  <a:pt x="155" y="188"/>
                  <a:pt x="150" y="206"/>
                </a:cubicBezTo>
                <a:cubicBezTo>
                  <a:pt x="150" y="207"/>
                  <a:pt x="149" y="208"/>
                  <a:pt x="148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6" y="207"/>
                  <a:pt x="145" y="206"/>
                  <a:pt x="145" y="205"/>
                </a:cubicBezTo>
                <a:cubicBezTo>
                  <a:pt x="150" y="187"/>
                  <a:pt x="151" y="172"/>
                  <a:pt x="152" y="160"/>
                </a:cubicBezTo>
                <a:cubicBezTo>
                  <a:pt x="152" y="153"/>
                  <a:pt x="151" y="147"/>
                  <a:pt x="151" y="142"/>
                </a:cubicBezTo>
                <a:cubicBezTo>
                  <a:pt x="150" y="143"/>
                  <a:pt x="150" y="144"/>
                  <a:pt x="149" y="146"/>
                </a:cubicBezTo>
                <a:cubicBezTo>
                  <a:pt x="148" y="149"/>
                  <a:pt x="147" y="152"/>
                  <a:pt x="146" y="156"/>
                </a:cubicBezTo>
                <a:cubicBezTo>
                  <a:pt x="144" y="164"/>
                  <a:pt x="144" y="171"/>
                  <a:pt x="144" y="173"/>
                </a:cubicBezTo>
                <a:cubicBezTo>
                  <a:pt x="144" y="173"/>
                  <a:pt x="144" y="173"/>
                  <a:pt x="144" y="173"/>
                </a:cubicBezTo>
                <a:cubicBezTo>
                  <a:pt x="143" y="174"/>
                  <a:pt x="142" y="175"/>
                  <a:pt x="141" y="175"/>
                </a:cubicBezTo>
                <a:cubicBezTo>
                  <a:pt x="141" y="175"/>
                  <a:pt x="141" y="175"/>
                  <a:pt x="141" y="175"/>
                </a:cubicBezTo>
                <a:cubicBezTo>
                  <a:pt x="140" y="175"/>
                  <a:pt x="139" y="174"/>
                  <a:pt x="139" y="173"/>
                </a:cubicBezTo>
                <a:moveTo>
                  <a:pt x="157" y="225"/>
                </a:moveTo>
                <a:cubicBezTo>
                  <a:pt x="157" y="224"/>
                  <a:pt x="158" y="223"/>
                  <a:pt x="160" y="223"/>
                </a:cubicBezTo>
                <a:cubicBezTo>
                  <a:pt x="161" y="223"/>
                  <a:pt x="162" y="224"/>
                  <a:pt x="162" y="225"/>
                </a:cubicBezTo>
                <a:cubicBezTo>
                  <a:pt x="162" y="246"/>
                  <a:pt x="162" y="246"/>
                  <a:pt x="162" y="246"/>
                </a:cubicBezTo>
                <a:cubicBezTo>
                  <a:pt x="162" y="247"/>
                  <a:pt x="161" y="248"/>
                  <a:pt x="160" y="248"/>
                </a:cubicBezTo>
                <a:cubicBezTo>
                  <a:pt x="158" y="248"/>
                  <a:pt x="157" y="247"/>
                  <a:pt x="157" y="246"/>
                </a:cubicBezTo>
                <a:lnTo>
                  <a:pt x="157" y="225"/>
                </a:lnTo>
                <a:close/>
                <a:moveTo>
                  <a:pt x="167" y="123"/>
                </a:moveTo>
                <a:cubicBezTo>
                  <a:pt x="167" y="123"/>
                  <a:pt x="167" y="123"/>
                  <a:pt x="167" y="123"/>
                </a:cubicBezTo>
                <a:cubicBezTo>
                  <a:pt x="168" y="122"/>
                  <a:pt x="169" y="121"/>
                  <a:pt x="171" y="122"/>
                </a:cubicBezTo>
                <a:cubicBezTo>
                  <a:pt x="172" y="122"/>
                  <a:pt x="172" y="124"/>
                  <a:pt x="172" y="125"/>
                </a:cubicBezTo>
                <a:cubicBezTo>
                  <a:pt x="172" y="125"/>
                  <a:pt x="172" y="125"/>
                  <a:pt x="172" y="125"/>
                </a:cubicBezTo>
                <a:cubicBezTo>
                  <a:pt x="172" y="125"/>
                  <a:pt x="172" y="125"/>
                  <a:pt x="172" y="125"/>
                </a:cubicBezTo>
                <a:cubicBezTo>
                  <a:pt x="172" y="125"/>
                  <a:pt x="172" y="125"/>
                  <a:pt x="172" y="125"/>
                </a:cubicBezTo>
                <a:cubicBezTo>
                  <a:pt x="172" y="125"/>
                  <a:pt x="172" y="125"/>
                  <a:pt x="172" y="125"/>
                </a:cubicBezTo>
                <a:cubicBezTo>
                  <a:pt x="172" y="126"/>
                  <a:pt x="171" y="126"/>
                  <a:pt x="171" y="127"/>
                </a:cubicBezTo>
                <a:cubicBezTo>
                  <a:pt x="171" y="129"/>
                  <a:pt x="170" y="131"/>
                  <a:pt x="169" y="134"/>
                </a:cubicBezTo>
                <a:cubicBezTo>
                  <a:pt x="169" y="134"/>
                  <a:pt x="169" y="135"/>
                  <a:pt x="169" y="136"/>
                </a:cubicBezTo>
                <a:cubicBezTo>
                  <a:pt x="170" y="137"/>
                  <a:pt x="171" y="138"/>
                  <a:pt x="171" y="139"/>
                </a:cubicBezTo>
                <a:cubicBezTo>
                  <a:pt x="173" y="140"/>
                  <a:pt x="173" y="142"/>
                  <a:pt x="174" y="144"/>
                </a:cubicBezTo>
                <a:cubicBezTo>
                  <a:pt x="176" y="148"/>
                  <a:pt x="177" y="152"/>
                  <a:pt x="178" y="157"/>
                </a:cubicBezTo>
                <a:cubicBezTo>
                  <a:pt x="180" y="165"/>
                  <a:pt x="180" y="173"/>
                  <a:pt x="180" y="173"/>
                </a:cubicBezTo>
                <a:cubicBezTo>
                  <a:pt x="180" y="174"/>
                  <a:pt x="179" y="175"/>
                  <a:pt x="178" y="175"/>
                </a:cubicBezTo>
                <a:cubicBezTo>
                  <a:pt x="178" y="175"/>
                  <a:pt x="178" y="175"/>
                  <a:pt x="178" y="175"/>
                </a:cubicBezTo>
                <a:cubicBezTo>
                  <a:pt x="176" y="175"/>
                  <a:pt x="175" y="174"/>
                  <a:pt x="175" y="173"/>
                </a:cubicBezTo>
                <a:cubicBezTo>
                  <a:pt x="175" y="173"/>
                  <a:pt x="175" y="173"/>
                  <a:pt x="175" y="173"/>
                </a:cubicBezTo>
                <a:cubicBezTo>
                  <a:pt x="175" y="172"/>
                  <a:pt x="175" y="172"/>
                  <a:pt x="175" y="172"/>
                </a:cubicBezTo>
                <a:cubicBezTo>
                  <a:pt x="175" y="172"/>
                  <a:pt x="175" y="172"/>
                  <a:pt x="175" y="171"/>
                </a:cubicBezTo>
                <a:cubicBezTo>
                  <a:pt x="175" y="170"/>
                  <a:pt x="175" y="168"/>
                  <a:pt x="174" y="166"/>
                </a:cubicBezTo>
                <a:cubicBezTo>
                  <a:pt x="174" y="161"/>
                  <a:pt x="173" y="155"/>
                  <a:pt x="171" y="150"/>
                </a:cubicBezTo>
                <a:cubicBezTo>
                  <a:pt x="170" y="147"/>
                  <a:pt x="169" y="144"/>
                  <a:pt x="168" y="142"/>
                </a:cubicBezTo>
                <a:cubicBezTo>
                  <a:pt x="167" y="147"/>
                  <a:pt x="167" y="153"/>
                  <a:pt x="167" y="160"/>
                </a:cubicBezTo>
                <a:cubicBezTo>
                  <a:pt x="167" y="172"/>
                  <a:pt x="169" y="187"/>
                  <a:pt x="173" y="205"/>
                </a:cubicBezTo>
                <a:cubicBezTo>
                  <a:pt x="174" y="206"/>
                  <a:pt x="173" y="207"/>
                  <a:pt x="172" y="208"/>
                </a:cubicBezTo>
                <a:cubicBezTo>
                  <a:pt x="171" y="208"/>
                  <a:pt x="171" y="208"/>
                  <a:pt x="171" y="208"/>
                </a:cubicBezTo>
                <a:cubicBezTo>
                  <a:pt x="170" y="208"/>
                  <a:pt x="169" y="207"/>
                  <a:pt x="169" y="206"/>
                </a:cubicBezTo>
                <a:cubicBezTo>
                  <a:pt x="164" y="188"/>
                  <a:pt x="162" y="173"/>
                  <a:pt x="162" y="161"/>
                </a:cubicBezTo>
                <a:cubicBezTo>
                  <a:pt x="162" y="136"/>
                  <a:pt x="167" y="123"/>
                  <a:pt x="167" y="123"/>
                </a:cubicBezTo>
                <a:moveTo>
                  <a:pt x="167" y="241"/>
                </a:moveTo>
                <a:cubicBezTo>
                  <a:pt x="167" y="238"/>
                  <a:pt x="168" y="236"/>
                  <a:pt x="170" y="235"/>
                </a:cubicBezTo>
                <a:cubicBezTo>
                  <a:pt x="170" y="235"/>
                  <a:pt x="170" y="235"/>
                  <a:pt x="170" y="235"/>
                </a:cubicBezTo>
                <a:cubicBezTo>
                  <a:pt x="169" y="234"/>
                  <a:pt x="167" y="232"/>
                  <a:pt x="167" y="230"/>
                </a:cubicBezTo>
                <a:cubicBezTo>
                  <a:pt x="167" y="228"/>
                  <a:pt x="169" y="226"/>
                  <a:pt x="170" y="225"/>
                </a:cubicBezTo>
                <a:cubicBezTo>
                  <a:pt x="172" y="223"/>
                  <a:pt x="174" y="223"/>
                  <a:pt x="176" y="223"/>
                </a:cubicBezTo>
                <a:cubicBezTo>
                  <a:pt x="179" y="223"/>
                  <a:pt x="181" y="223"/>
                  <a:pt x="183" y="225"/>
                </a:cubicBezTo>
                <a:cubicBezTo>
                  <a:pt x="184" y="226"/>
                  <a:pt x="185" y="228"/>
                  <a:pt x="185" y="230"/>
                </a:cubicBezTo>
                <a:cubicBezTo>
                  <a:pt x="185" y="232"/>
                  <a:pt x="184" y="234"/>
                  <a:pt x="183" y="235"/>
                </a:cubicBezTo>
                <a:cubicBezTo>
                  <a:pt x="183" y="235"/>
                  <a:pt x="183" y="235"/>
                  <a:pt x="183" y="235"/>
                </a:cubicBezTo>
                <a:cubicBezTo>
                  <a:pt x="185" y="236"/>
                  <a:pt x="186" y="238"/>
                  <a:pt x="186" y="241"/>
                </a:cubicBezTo>
                <a:cubicBezTo>
                  <a:pt x="186" y="243"/>
                  <a:pt x="185" y="245"/>
                  <a:pt x="183" y="246"/>
                </a:cubicBezTo>
                <a:cubicBezTo>
                  <a:pt x="181" y="247"/>
                  <a:pt x="179" y="248"/>
                  <a:pt x="176" y="248"/>
                </a:cubicBezTo>
                <a:cubicBezTo>
                  <a:pt x="174" y="248"/>
                  <a:pt x="172" y="247"/>
                  <a:pt x="170" y="246"/>
                </a:cubicBezTo>
                <a:cubicBezTo>
                  <a:pt x="168" y="245"/>
                  <a:pt x="167" y="243"/>
                  <a:pt x="167" y="241"/>
                </a:cubicBezTo>
                <a:moveTo>
                  <a:pt x="189" y="173"/>
                </a:moveTo>
                <a:cubicBezTo>
                  <a:pt x="189" y="168"/>
                  <a:pt x="189" y="165"/>
                  <a:pt x="189" y="161"/>
                </a:cubicBezTo>
                <a:cubicBezTo>
                  <a:pt x="189" y="160"/>
                  <a:pt x="191" y="159"/>
                  <a:pt x="192" y="159"/>
                </a:cubicBezTo>
                <a:cubicBezTo>
                  <a:pt x="193" y="159"/>
                  <a:pt x="194" y="161"/>
                  <a:pt x="194" y="162"/>
                </a:cubicBezTo>
                <a:cubicBezTo>
                  <a:pt x="194" y="165"/>
                  <a:pt x="194" y="169"/>
                  <a:pt x="194" y="173"/>
                </a:cubicBezTo>
                <a:cubicBezTo>
                  <a:pt x="194" y="179"/>
                  <a:pt x="194" y="187"/>
                  <a:pt x="195" y="197"/>
                </a:cubicBezTo>
                <a:cubicBezTo>
                  <a:pt x="195" y="198"/>
                  <a:pt x="194" y="199"/>
                  <a:pt x="193" y="199"/>
                </a:cubicBezTo>
                <a:cubicBezTo>
                  <a:pt x="193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7"/>
                </a:cubicBezTo>
                <a:cubicBezTo>
                  <a:pt x="189" y="188"/>
                  <a:pt x="189" y="180"/>
                  <a:pt x="189" y="173"/>
                </a:cubicBezTo>
                <a:moveTo>
                  <a:pt x="190" y="230"/>
                </a:moveTo>
                <a:cubicBezTo>
                  <a:pt x="190" y="226"/>
                  <a:pt x="194" y="223"/>
                  <a:pt x="198" y="223"/>
                </a:cubicBezTo>
                <a:cubicBezTo>
                  <a:pt x="202" y="223"/>
                  <a:pt x="205" y="225"/>
                  <a:pt x="206" y="227"/>
                </a:cubicBezTo>
                <a:cubicBezTo>
                  <a:pt x="207" y="228"/>
                  <a:pt x="207" y="228"/>
                  <a:pt x="207" y="228"/>
                </a:cubicBezTo>
                <a:cubicBezTo>
                  <a:pt x="207" y="228"/>
                  <a:pt x="207" y="230"/>
                  <a:pt x="207" y="232"/>
                </a:cubicBezTo>
                <a:cubicBezTo>
                  <a:pt x="207" y="236"/>
                  <a:pt x="205" y="243"/>
                  <a:pt x="196" y="248"/>
                </a:cubicBezTo>
                <a:cubicBezTo>
                  <a:pt x="196" y="248"/>
                  <a:pt x="195" y="248"/>
                  <a:pt x="195" y="248"/>
                </a:cubicBezTo>
                <a:cubicBezTo>
                  <a:pt x="194" y="248"/>
                  <a:pt x="193" y="248"/>
                  <a:pt x="193" y="247"/>
                </a:cubicBezTo>
                <a:cubicBezTo>
                  <a:pt x="192" y="246"/>
                  <a:pt x="193" y="245"/>
                  <a:pt x="194" y="244"/>
                </a:cubicBezTo>
                <a:cubicBezTo>
                  <a:pt x="198" y="241"/>
                  <a:pt x="201" y="239"/>
                  <a:pt x="202" y="237"/>
                </a:cubicBezTo>
                <a:cubicBezTo>
                  <a:pt x="201" y="237"/>
                  <a:pt x="200" y="237"/>
                  <a:pt x="198" y="237"/>
                </a:cubicBezTo>
                <a:cubicBezTo>
                  <a:pt x="194" y="237"/>
                  <a:pt x="190" y="234"/>
                  <a:pt x="190" y="230"/>
                </a:cubicBezTo>
                <a:moveTo>
                  <a:pt x="209" y="199"/>
                </a:moveTo>
                <a:cubicBezTo>
                  <a:pt x="208" y="199"/>
                  <a:pt x="206" y="199"/>
                  <a:pt x="206" y="197"/>
                </a:cubicBezTo>
                <a:cubicBezTo>
                  <a:pt x="205" y="188"/>
                  <a:pt x="205" y="180"/>
                  <a:pt x="205" y="173"/>
                </a:cubicBezTo>
                <a:cubicBezTo>
                  <a:pt x="205" y="168"/>
                  <a:pt x="205" y="165"/>
                  <a:pt x="205" y="161"/>
                </a:cubicBezTo>
                <a:cubicBezTo>
                  <a:pt x="205" y="161"/>
                  <a:pt x="205" y="161"/>
                  <a:pt x="205" y="161"/>
                </a:cubicBezTo>
                <a:cubicBezTo>
                  <a:pt x="205" y="160"/>
                  <a:pt x="206" y="159"/>
                  <a:pt x="208" y="159"/>
                </a:cubicBezTo>
                <a:cubicBezTo>
                  <a:pt x="209" y="159"/>
                  <a:pt x="210" y="161"/>
                  <a:pt x="210" y="162"/>
                </a:cubicBezTo>
                <a:cubicBezTo>
                  <a:pt x="210" y="165"/>
                  <a:pt x="209" y="169"/>
                  <a:pt x="209" y="173"/>
                </a:cubicBezTo>
                <a:cubicBezTo>
                  <a:pt x="209" y="179"/>
                  <a:pt x="210" y="187"/>
                  <a:pt x="211" y="197"/>
                </a:cubicBezTo>
                <a:cubicBezTo>
                  <a:pt x="211" y="198"/>
                  <a:pt x="210" y="199"/>
                  <a:pt x="209" y="199"/>
                </a:cubicBezTo>
                <a:cubicBezTo>
                  <a:pt x="209" y="199"/>
                  <a:pt x="209" y="199"/>
                  <a:pt x="209" y="199"/>
                </a:cubicBezTo>
                <a:moveTo>
                  <a:pt x="210" y="245"/>
                </a:moveTo>
                <a:cubicBezTo>
                  <a:pt x="210" y="244"/>
                  <a:pt x="212" y="243"/>
                  <a:pt x="213" y="243"/>
                </a:cubicBezTo>
                <a:cubicBezTo>
                  <a:pt x="214" y="244"/>
                  <a:pt x="215" y="244"/>
                  <a:pt x="216" y="244"/>
                </a:cubicBezTo>
                <a:cubicBezTo>
                  <a:pt x="216" y="244"/>
                  <a:pt x="216" y="244"/>
                  <a:pt x="216" y="244"/>
                </a:cubicBezTo>
                <a:cubicBezTo>
                  <a:pt x="218" y="244"/>
                  <a:pt x="220" y="243"/>
                  <a:pt x="221" y="243"/>
                </a:cubicBezTo>
                <a:cubicBezTo>
                  <a:pt x="222" y="242"/>
                  <a:pt x="223" y="241"/>
                  <a:pt x="223" y="240"/>
                </a:cubicBezTo>
                <a:cubicBezTo>
                  <a:pt x="223" y="240"/>
                  <a:pt x="223" y="240"/>
                  <a:pt x="223" y="240"/>
                </a:cubicBezTo>
                <a:cubicBezTo>
                  <a:pt x="223" y="238"/>
                  <a:pt x="222" y="238"/>
                  <a:pt x="221" y="237"/>
                </a:cubicBezTo>
                <a:cubicBezTo>
                  <a:pt x="220" y="236"/>
                  <a:pt x="218" y="236"/>
                  <a:pt x="216" y="236"/>
                </a:cubicBezTo>
                <a:cubicBezTo>
                  <a:pt x="216" y="236"/>
                  <a:pt x="215" y="236"/>
                  <a:pt x="215" y="236"/>
                </a:cubicBezTo>
                <a:cubicBezTo>
                  <a:pt x="215" y="236"/>
                  <a:pt x="215" y="236"/>
                  <a:pt x="215" y="236"/>
                </a:cubicBezTo>
                <a:cubicBezTo>
                  <a:pt x="214" y="236"/>
                  <a:pt x="214" y="236"/>
                  <a:pt x="213" y="236"/>
                </a:cubicBezTo>
                <a:cubicBezTo>
                  <a:pt x="212" y="236"/>
                  <a:pt x="212" y="235"/>
                  <a:pt x="212" y="234"/>
                </a:cubicBezTo>
                <a:cubicBezTo>
                  <a:pt x="212" y="226"/>
                  <a:pt x="212" y="226"/>
                  <a:pt x="212" y="226"/>
                </a:cubicBezTo>
                <a:cubicBezTo>
                  <a:pt x="212" y="224"/>
                  <a:pt x="213" y="224"/>
                  <a:pt x="214" y="224"/>
                </a:cubicBezTo>
                <a:cubicBezTo>
                  <a:pt x="223" y="224"/>
                  <a:pt x="223" y="224"/>
                  <a:pt x="223" y="224"/>
                </a:cubicBezTo>
                <a:cubicBezTo>
                  <a:pt x="224" y="224"/>
                  <a:pt x="225" y="224"/>
                  <a:pt x="225" y="226"/>
                </a:cubicBezTo>
                <a:cubicBezTo>
                  <a:pt x="225" y="227"/>
                  <a:pt x="224" y="228"/>
                  <a:pt x="223" y="228"/>
                </a:cubicBezTo>
                <a:cubicBezTo>
                  <a:pt x="217" y="228"/>
                  <a:pt x="217" y="228"/>
                  <a:pt x="217" y="228"/>
                </a:cubicBezTo>
                <a:cubicBezTo>
                  <a:pt x="217" y="232"/>
                  <a:pt x="217" y="232"/>
                  <a:pt x="217" y="232"/>
                </a:cubicBezTo>
                <a:cubicBezTo>
                  <a:pt x="218" y="232"/>
                  <a:pt x="221" y="232"/>
                  <a:pt x="223" y="233"/>
                </a:cubicBezTo>
                <a:cubicBezTo>
                  <a:pt x="225" y="234"/>
                  <a:pt x="227" y="237"/>
                  <a:pt x="227" y="240"/>
                </a:cubicBezTo>
                <a:cubicBezTo>
                  <a:pt x="227" y="240"/>
                  <a:pt x="227" y="240"/>
                  <a:pt x="227" y="241"/>
                </a:cubicBezTo>
                <a:cubicBezTo>
                  <a:pt x="227" y="243"/>
                  <a:pt x="225" y="245"/>
                  <a:pt x="223" y="246"/>
                </a:cubicBezTo>
                <a:cubicBezTo>
                  <a:pt x="221" y="247"/>
                  <a:pt x="219" y="248"/>
                  <a:pt x="216" y="248"/>
                </a:cubicBezTo>
                <a:cubicBezTo>
                  <a:pt x="216" y="248"/>
                  <a:pt x="216" y="248"/>
                  <a:pt x="216" y="248"/>
                </a:cubicBezTo>
                <a:cubicBezTo>
                  <a:pt x="214" y="248"/>
                  <a:pt x="213" y="248"/>
                  <a:pt x="211" y="247"/>
                </a:cubicBezTo>
                <a:cubicBezTo>
                  <a:pt x="210" y="247"/>
                  <a:pt x="210" y="246"/>
                  <a:pt x="210" y="245"/>
                </a:cubicBezTo>
                <a:moveTo>
                  <a:pt x="227" y="208"/>
                </a:moveTo>
                <a:cubicBezTo>
                  <a:pt x="226" y="208"/>
                  <a:pt x="225" y="207"/>
                  <a:pt x="225" y="206"/>
                </a:cubicBezTo>
                <a:cubicBezTo>
                  <a:pt x="225" y="176"/>
                  <a:pt x="225" y="176"/>
                  <a:pt x="225" y="176"/>
                </a:cubicBezTo>
                <a:cubicBezTo>
                  <a:pt x="217" y="176"/>
                  <a:pt x="217" y="176"/>
                  <a:pt x="217" y="176"/>
                </a:cubicBezTo>
                <a:cubicBezTo>
                  <a:pt x="216" y="176"/>
                  <a:pt x="215" y="174"/>
                  <a:pt x="215" y="173"/>
                </a:cubicBezTo>
                <a:cubicBezTo>
                  <a:pt x="215" y="172"/>
                  <a:pt x="216" y="171"/>
                  <a:pt x="217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5" y="161"/>
                  <a:pt x="225" y="161"/>
                  <a:pt x="225" y="161"/>
                </a:cubicBezTo>
                <a:cubicBezTo>
                  <a:pt x="217" y="161"/>
                  <a:pt x="217" y="161"/>
                  <a:pt x="217" y="161"/>
                </a:cubicBezTo>
                <a:cubicBezTo>
                  <a:pt x="216" y="161"/>
                  <a:pt x="215" y="160"/>
                  <a:pt x="215" y="159"/>
                </a:cubicBezTo>
                <a:cubicBezTo>
                  <a:pt x="215" y="157"/>
                  <a:pt x="216" y="156"/>
                  <a:pt x="217" y="156"/>
                </a:cubicBezTo>
                <a:cubicBezTo>
                  <a:pt x="225" y="156"/>
                  <a:pt x="225" y="156"/>
                  <a:pt x="225" y="156"/>
                </a:cubicBezTo>
                <a:cubicBezTo>
                  <a:pt x="225" y="147"/>
                  <a:pt x="225" y="147"/>
                  <a:pt x="225" y="147"/>
                </a:cubicBezTo>
                <a:cubicBezTo>
                  <a:pt x="217" y="147"/>
                  <a:pt x="217" y="147"/>
                  <a:pt x="217" y="147"/>
                </a:cubicBezTo>
                <a:cubicBezTo>
                  <a:pt x="216" y="147"/>
                  <a:pt x="215" y="146"/>
                  <a:pt x="215" y="144"/>
                </a:cubicBezTo>
                <a:cubicBezTo>
                  <a:pt x="215" y="143"/>
                  <a:pt x="216" y="142"/>
                  <a:pt x="217" y="142"/>
                </a:cubicBezTo>
                <a:cubicBezTo>
                  <a:pt x="220" y="142"/>
                  <a:pt x="220" y="142"/>
                  <a:pt x="220" y="142"/>
                </a:cubicBezTo>
                <a:cubicBezTo>
                  <a:pt x="220" y="141"/>
                  <a:pt x="220" y="140"/>
                  <a:pt x="220" y="139"/>
                </a:cubicBezTo>
                <a:cubicBezTo>
                  <a:pt x="220" y="136"/>
                  <a:pt x="220" y="131"/>
                  <a:pt x="218" y="125"/>
                </a:cubicBezTo>
                <a:cubicBezTo>
                  <a:pt x="217" y="124"/>
                  <a:pt x="218" y="122"/>
                  <a:pt x="219" y="122"/>
                </a:cubicBezTo>
                <a:cubicBezTo>
                  <a:pt x="220" y="121"/>
                  <a:pt x="222" y="122"/>
                  <a:pt x="222" y="123"/>
                </a:cubicBezTo>
                <a:cubicBezTo>
                  <a:pt x="225" y="130"/>
                  <a:pt x="225" y="135"/>
                  <a:pt x="225" y="139"/>
                </a:cubicBezTo>
                <a:cubicBezTo>
                  <a:pt x="225" y="140"/>
                  <a:pt x="225" y="141"/>
                  <a:pt x="225" y="142"/>
                </a:cubicBezTo>
                <a:cubicBezTo>
                  <a:pt x="230" y="142"/>
                  <a:pt x="230" y="142"/>
                  <a:pt x="230" y="142"/>
                </a:cubicBezTo>
                <a:cubicBezTo>
                  <a:pt x="229" y="141"/>
                  <a:pt x="229" y="140"/>
                  <a:pt x="229" y="139"/>
                </a:cubicBezTo>
                <a:cubicBezTo>
                  <a:pt x="229" y="135"/>
                  <a:pt x="230" y="130"/>
                  <a:pt x="232" y="123"/>
                </a:cubicBezTo>
                <a:cubicBezTo>
                  <a:pt x="233" y="122"/>
                  <a:pt x="234" y="121"/>
                  <a:pt x="236" y="122"/>
                </a:cubicBezTo>
                <a:cubicBezTo>
                  <a:pt x="237" y="122"/>
                  <a:pt x="238" y="124"/>
                  <a:pt x="237" y="125"/>
                </a:cubicBezTo>
                <a:cubicBezTo>
                  <a:pt x="235" y="131"/>
                  <a:pt x="234" y="136"/>
                  <a:pt x="234" y="139"/>
                </a:cubicBezTo>
                <a:cubicBezTo>
                  <a:pt x="234" y="140"/>
                  <a:pt x="234" y="141"/>
                  <a:pt x="234" y="142"/>
                </a:cubicBezTo>
                <a:cubicBezTo>
                  <a:pt x="237" y="142"/>
                  <a:pt x="237" y="142"/>
                  <a:pt x="237" y="142"/>
                </a:cubicBezTo>
                <a:cubicBezTo>
                  <a:pt x="239" y="142"/>
                  <a:pt x="240" y="143"/>
                  <a:pt x="240" y="144"/>
                </a:cubicBezTo>
                <a:cubicBezTo>
                  <a:pt x="240" y="146"/>
                  <a:pt x="239" y="147"/>
                  <a:pt x="237" y="1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0" y="156"/>
                  <a:pt x="230" y="156"/>
                  <a:pt x="230" y="156"/>
                </a:cubicBezTo>
                <a:cubicBezTo>
                  <a:pt x="237" y="156"/>
                  <a:pt x="237" y="156"/>
                  <a:pt x="237" y="156"/>
                </a:cubicBezTo>
                <a:cubicBezTo>
                  <a:pt x="239" y="156"/>
                  <a:pt x="240" y="157"/>
                  <a:pt x="240" y="159"/>
                </a:cubicBezTo>
                <a:cubicBezTo>
                  <a:pt x="240" y="160"/>
                  <a:pt x="239" y="161"/>
                  <a:pt x="237" y="161"/>
                </a:cubicBezTo>
                <a:cubicBezTo>
                  <a:pt x="230" y="161"/>
                  <a:pt x="230" y="161"/>
                  <a:pt x="230" y="161"/>
                </a:cubicBezTo>
                <a:cubicBezTo>
                  <a:pt x="230" y="171"/>
                  <a:pt x="230" y="171"/>
                  <a:pt x="230" y="171"/>
                </a:cubicBezTo>
                <a:cubicBezTo>
                  <a:pt x="237" y="171"/>
                  <a:pt x="237" y="171"/>
                  <a:pt x="237" y="171"/>
                </a:cubicBezTo>
                <a:cubicBezTo>
                  <a:pt x="239" y="171"/>
                  <a:pt x="240" y="172"/>
                  <a:pt x="240" y="173"/>
                </a:cubicBezTo>
                <a:cubicBezTo>
                  <a:pt x="240" y="174"/>
                  <a:pt x="239" y="176"/>
                  <a:pt x="237" y="176"/>
                </a:cubicBezTo>
                <a:cubicBezTo>
                  <a:pt x="230" y="176"/>
                  <a:pt x="230" y="176"/>
                  <a:pt x="230" y="176"/>
                </a:cubicBezTo>
                <a:cubicBezTo>
                  <a:pt x="230" y="206"/>
                  <a:pt x="230" y="206"/>
                  <a:pt x="230" y="206"/>
                </a:cubicBezTo>
                <a:cubicBezTo>
                  <a:pt x="230" y="207"/>
                  <a:pt x="229" y="208"/>
                  <a:pt x="227" y="208"/>
                </a:cubicBezTo>
                <a:moveTo>
                  <a:pt x="213" y="140"/>
                </a:moveTo>
                <a:cubicBezTo>
                  <a:pt x="213" y="143"/>
                  <a:pt x="213" y="146"/>
                  <a:pt x="212" y="148"/>
                </a:cubicBezTo>
                <a:cubicBezTo>
                  <a:pt x="212" y="150"/>
                  <a:pt x="211" y="150"/>
                  <a:pt x="210" y="150"/>
                </a:cubicBezTo>
                <a:cubicBezTo>
                  <a:pt x="209" y="150"/>
                  <a:pt x="209" y="150"/>
                  <a:pt x="209" y="150"/>
                </a:cubicBezTo>
                <a:cubicBezTo>
                  <a:pt x="208" y="150"/>
                  <a:pt x="207" y="149"/>
                  <a:pt x="208" y="148"/>
                </a:cubicBezTo>
                <a:cubicBezTo>
                  <a:pt x="208" y="145"/>
                  <a:pt x="208" y="142"/>
                  <a:pt x="208" y="140"/>
                </a:cubicBezTo>
                <a:cubicBezTo>
                  <a:pt x="208" y="136"/>
                  <a:pt x="208" y="131"/>
                  <a:pt x="205" y="125"/>
                </a:cubicBezTo>
                <a:cubicBezTo>
                  <a:pt x="205" y="124"/>
                  <a:pt x="206" y="122"/>
                  <a:pt x="207" y="122"/>
                </a:cubicBezTo>
                <a:cubicBezTo>
                  <a:pt x="208" y="121"/>
                  <a:pt x="210" y="122"/>
                  <a:pt x="210" y="123"/>
                </a:cubicBezTo>
                <a:cubicBezTo>
                  <a:pt x="212" y="130"/>
                  <a:pt x="213" y="135"/>
                  <a:pt x="213" y="140"/>
                </a:cubicBezTo>
                <a:moveTo>
                  <a:pt x="205" y="139"/>
                </a:moveTo>
                <a:cubicBezTo>
                  <a:pt x="205" y="142"/>
                  <a:pt x="205" y="145"/>
                  <a:pt x="204" y="147"/>
                </a:cubicBezTo>
                <a:cubicBezTo>
                  <a:pt x="204" y="150"/>
                  <a:pt x="204" y="152"/>
                  <a:pt x="203" y="155"/>
                </a:cubicBezTo>
                <a:cubicBezTo>
                  <a:pt x="202" y="160"/>
                  <a:pt x="202" y="165"/>
                  <a:pt x="202" y="173"/>
                </a:cubicBezTo>
                <a:cubicBezTo>
                  <a:pt x="202" y="181"/>
                  <a:pt x="202" y="191"/>
                  <a:pt x="205" y="205"/>
                </a:cubicBezTo>
                <a:cubicBezTo>
                  <a:pt x="205" y="206"/>
                  <a:pt x="204" y="208"/>
                  <a:pt x="202" y="208"/>
                </a:cubicBezTo>
                <a:cubicBezTo>
                  <a:pt x="202" y="208"/>
                  <a:pt x="202" y="208"/>
                  <a:pt x="202" y="208"/>
                </a:cubicBezTo>
                <a:cubicBezTo>
                  <a:pt x="201" y="208"/>
                  <a:pt x="200" y="207"/>
                  <a:pt x="200" y="206"/>
                </a:cubicBezTo>
                <a:cubicBezTo>
                  <a:pt x="197" y="192"/>
                  <a:pt x="197" y="181"/>
                  <a:pt x="197" y="173"/>
                </a:cubicBezTo>
                <a:cubicBezTo>
                  <a:pt x="197" y="165"/>
                  <a:pt x="197" y="159"/>
                  <a:pt x="198" y="154"/>
                </a:cubicBezTo>
                <a:cubicBezTo>
                  <a:pt x="199" y="151"/>
                  <a:pt x="199" y="149"/>
                  <a:pt x="200" y="146"/>
                </a:cubicBezTo>
                <a:cubicBezTo>
                  <a:pt x="200" y="144"/>
                  <a:pt x="200" y="142"/>
                  <a:pt x="200" y="139"/>
                </a:cubicBezTo>
                <a:cubicBezTo>
                  <a:pt x="200" y="136"/>
                  <a:pt x="200" y="131"/>
                  <a:pt x="198" y="125"/>
                </a:cubicBezTo>
                <a:cubicBezTo>
                  <a:pt x="197" y="124"/>
                  <a:pt x="198" y="122"/>
                  <a:pt x="199" y="122"/>
                </a:cubicBezTo>
                <a:cubicBezTo>
                  <a:pt x="200" y="121"/>
                  <a:pt x="202" y="122"/>
                  <a:pt x="202" y="123"/>
                </a:cubicBezTo>
                <a:cubicBezTo>
                  <a:pt x="204" y="130"/>
                  <a:pt x="205" y="135"/>
                  <a:pt x="205" y="139"/>
                </a:cubicBezTo>
                <a:moveTo>
                  <a:pt x="197" y="140"/>
                </a:moveTo>
                <a:cubicBezTo>
                  <a:pt x="197" y="143"/>
                  <a:pt x="197" y="146"/>
                  <a:pt x="196" y="148"/>
                </a:cubicBezTo>
                <a:cubicBezTo>
                  <a:pt x="196" y="150"/>
                  <a:pt x="195" y="150"/>
                  <a:pt x="194" y="150"/>
                </a:cubicBezTo>
                <a:cubicBezTo>
                  <a:pt x="194" y="150"/>
                  <a:pt x="194" y="150"/>
                  <a:pt x="194" y="150"/>
                </a:cubicBezTo>
                <a:cubicBezTo>
                  <a:pt x="192" y="150"/>
                  <a:pt x="191" y="149"/>
                  <a:pt x="192" y="148"/>
                </a:cubicBezTo>
                <a:cubicBezTo>
                  <a:pt x="192" y="145"/>
                  <a:pt x="192" y="142"/>
                  <a:pt x="192" y="140"/>
                </a:cubicBezTo>
                <a:cubicBezTo>
                  <a:pt x="192" y="136"/>
                  <a:pt x="192" y="131"/>
                  <a:pt x="190" y="125"/>
                </a:cubicBezTo>
                <a:cubicBezTo>
                  <a:pt x="189" y="124"/>
                  <a:pt x="190" y="122"/>
                  <a:pt x="191" y="122"/>
                </a:cubicBezTo>
                <a:cubicBezTo>
                  <a:pt x="192" y="121"/>
                  <a:pt x="194" y="122"/>
                  <a:pt x="194" y="123"/>
                </a:cubicBezTo>
                <a:cubicBezTo>
                  <a:pt x="196" y="130"/>
                  <a:pt x="197" y="135"/>
                  <a:pt x="197" y="140"/>
                </a:cubicBezTo>
                <a:moveTo>
                  <a:pt x="118" y="178"/>
                </a:moveTo>
                <a:cubicBezTo>
                  <a:pt x="118" y="193"/>
                  <a:pt x="121" y="209"/>
                  <a:pt x="130" y="224"/>
                </a:cubicBezTo>
                <a:cubicBezTo>
                  <a:pt x="149" y="259"/>
                  <a:pt x="182" y="276"/>
                  <a:pt x="189" y="280"/>
                </a:cubicBezTo>
                <a:cubicBezTo>
                  <a:pt x="189" y="280"/>
                  <a:pt x="224" y="268"/>
                  <a:pt x="249" y="224"/>
                </a:cubicBezTo>
                <a:cubicBezTo>
                  <a:pt x="257" y="209"/>
                  <a:pt x="260" y="193"/>
                  <a:pt x="261" y="178"/>
                </a:cubicBezTo>
                <a:cubicBezTo>
                  <a:pt x="250" y="174"/>
                  <a:pt x="244" y="166"/>
                  <a:pt x="244" y="158"/>
                </a:cubicBezTo>
                <a:cubicBezTo>
                  <a:pt x="244" y="151"/>
                  <a:pt x="249" y="145"/>
                  <a:pt x="257" y="141"/>
                </a:cubicBezTo>
                <a:cubicBezTo>
                  <a:pt x="253" y="121"/>
                  <a:pt x="246" y="108"/>
                  <a:pt x="246" y="108"/>
                </a:cubicBezTo>
                <a:cubicBezTo>
                  <a:pt x="216" y="118"/>
                  <a:pt x="189" y="94"/>
                  <a:pt x="189" y="94"/>
                </a:cubicBezTo>
                <a:cubicBezTo>
                  <a:pt x="189" y="94"/>
                  <a:pt x="162" y="118"/>
                  <a:pt x="133" y="108"/>
                </a:cubicBezTo>
                <a:cubicBezTo>
                  <a:pt x="133" y="108"/>
                  <a:pt x="126" y="121"/>
                  <a:pt x="122" y="141"/>
                </a:cubicBezTo>
                <a:cubicBezTo>
                  <a:pt x="129" y="145"/>
                  <a:pt x="134" y="151"/>
                  <a:pt x="135" y="158"/>
                </a:cubicBezTo>
                <a:cubicBezTo>
                  <a:pt x="135" y="166"/>
                  <a:pt x="128" y="174"/>
                  <a:pt x="118" y="178"/>
                </a:cubicBezTo>
                <a:moveTo>
                  <a:pt x="126" y="227"/>
                </a:moveTo>
                <a:cubicBezTo>
                  <a:pt x="117" y="211"/>
                  <a:pt x="114" y="194"/>
                  <a:pt x="113" y="178"/>
                </a:cubicBezTo>
                <a:cubicBezTo>
                  <a:pt x="113" y="175"/>
                  <a:pt x="113" y="175"/>
                  <a:pt x="113" y="175"/>
                </a:cubicBezTo>
                <a:cubicBezTo>
                  <a:pt x="116" y="174"/>
                  <a:pt x="116" y="174"/>
                  <a:pt x="116" y="174"/>
                </a:cubicBezTo>
                <a:cubicBezTo>
                  <a:pt x="121" y="172"/>
                  <a:pt x="124" y="169"/>
                  <a:pt x="127" y="167"/>
                </a:cubicBezTo>
                <a:cubicBezTo>
                  <a:pt x="129" y="164"/>
                  <a:pt x="130" y="161"/>
                  <a:pt x="130" y="159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0" y="156"/>
                  <a:pt x="129" y="154"/>
                  <a:pt x="128" y="151"/>
                </a:cubicBezTo>
                <a:cubicBezTo>
                  <a:pt x="126" y="149"/>
                  <a:pt x="123" y="147"/>
                  <a:pt x="120" y="146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7" y="140"/>
                  <a:pt x="117" y="140"/>
                  <a:pt x="117" y="140"/>
                </a:cubicBezTo>
                <a:cubicBezTo>
                  <a:pt x="122" y="120"/>
                  <a:pt x="129" y="106"/>
                  <a:pt x="129" y="106"/>
                </a:cubicBezTo>
                <a:cubicBezTo>
                  <a:pt x="130" y="102"/>
                  <a:pt x="130" y="102"/>
                  <a:pt x="130" y="102"/>
                </a:cubicBezTo>
                <a:cubicBezTo>
                  <a:pt x="134" y="103"/>
                  <a:pt x="134" y="103"/>
                  <a:pt x="134" y="103"/>
                </a:cubicBezTo>
                <a:cubicBezTo>
                  <a:pt x="139" y="105"/>
                  <a:pt x="145" y="106"/>
                  <a:pt x="150" y="106"/>
                </a:cubicBezTo>
                <a:cubicBezTo>
                  <a:pt x="150" y="106"/>
                  <a:pt x="150" y="106"/>
                  <a:pt x="150" y="106"/>
                </a:cubicBezTo>
                <a:cubicBezTo>
                  <a:pt x="169" y="106"/>
                  <a:pt x="185" y="91"/>
                  <a:pt x="187" y="90"/>
                </a:cubicBezTo>
                <a:cubicBezTo>
                  <a:pt x="187" y="90"/>
                  <a:pt x="187" y="90"/>
                  <a:pt x="187" y="90"/>
                </a:cubicBezTo>
                <a:cubicBezTo>
                  <a:pt x="189" y="88"/>
                  <a:pt x="189" y="88"/>
                  <a:pt x="189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4" y="91"/>
                  <a:pt x="210" y="106"/>
                  <a:pt x="229" y="106"/>
                </a:cubicBezTo>
                <a:cubicBezTo>
                  <a:pt x="234" y="106"/>
                  <a:pt x="239" y="105"/>
                  <a:pt x="245" y="103"/>
                </a:cubicBezTo>
                <a:cubicBezTo>
                  <a:pt x="248" y="102"/>
                  <a:pt x="248" y="102"/>
                  <a:pt x="248" y="102"/>
                </a:cubicBezTo>
                <a:cubicBezTo>
                  <a:pt x="250" y="106"/>
                  <a:pt x="250" y="106"/>
                  <a:pt x="250" y="106"/>
                </a:cubicBezTo>
                <a:cubicBezTo>
                  <a:pt x="250" y="106"/>
                  <a:pt x="256" y="119"/>
                  <a:pt x="261" y="137"/>
                </a:cubicBezTo>
                <a:cubicBezTo>
                  <a:pt x="261" y="138"/>
                  <a:pt x="261" y="138"/>
                  <a:pt x="261" y="139"/>
                </a:cubicBezTo>
                <a:cubicBezTo>
                  <a:pt x="261" y="139"/>
                  <a:pt x="261" y="139"/>
                  <a:pt x="261" y="139"/>
                </a:cubicBezTo>
                <a:cubicBezTo>
                  <a:pt x="261" y="140"/>
                  <a:pt x="261" y="140"/>
                  <a:pt x="261" y="140"/>
                </a:cubicBezTo>
                <a:cubicBezTo>
                  <a:pt x="261" y="140"/>
                  <a:pt x="261" y="140"/>
                  <a:pt x="261" y="140"/>
                </a:cubicBezTo>
                <a:cubicBezTo>
                  <a:pt x="262" y="142"/>
                  <a:pt x="262" y="142"/>
                  <a:pt x="262" y="142"/>
                </a:cubicBezTo>
                <a:cubicBezTo>
                  <a:pt x="262" y="144"/>
                  <a:pt x="262" y="144"/>
                  <a:pt x="262" y="144"/>
                </a:cubicBezTo>
                <a:cubicBezTo>
                  <a:pt x="259" y="146"/>
                  <a:pt x="259" y="146"/>
                  <a:pt x="259" y="146"/>
                </a:cubicBezTo>
                <a:cubicBezTo>
                  <a:pt x="255" y="147"/>
                  <a:pt x="253" y="149"/>
                  <a:pt x="251" y="151"/>
                </a:cubicBezTo>
                <a:cubicBezTo>
                  <a:pt x="249" y="154"/>
                  <a:pt x="248" y="156"/>
                  <a:pt x="248" y="158"/>
                </a:cubicBezTo>
                <a:cubicBezTo>
                  <a:pt x="248" y="159"/>
                  <a:pt x="248" y="159"/>
                  <a:pt x="248" y="159"/>
                </a:cubicBezTo>
                <a:cubicBezTo>
                  <a:pt x="248" y="161"/>
                  <a:pt x="249" y="164"/>
                  <a:pt x="252" y="167"/>
                </a:cubicBezTo>
                <a:cubicBezTo>
                  <a:pt x="254" y="169"/>
                  <a:pt x="258" y="172"/>
                  <a:pt x="262" y="174"/>
                </a:cubicBezTo>
                <a:cubicBezTo>
                  <a:pt x="265" y="175"/>
                  <a:pt x="265" y="175"/>
                  <a:pt x="265" y="175"/>
                </a:cubicBezTo>
                <a:cubicBezTo>
                  <a:pt x="265" y="177"/>
                  <a:pt x="265" y="177"/>
                  <a:pt x="265" y="177"/>
                </a:cubicBezTo>
                <a:cubicBezTo>
                  <a:pt x="265" y="178"/>
                  <a:pt x="265" y="178"/>
                  <a:pt x="265" y="178"/>
                </a:cubicBezTo>
                <a:cubicBezTo>
                  <a:pt x="265" y="194"/>
                  <a:pt x="261" y="211"/>
                  <a:pt x="252" y="227"/>
                </a:cubicBezTo>
                <a:cubicBezTo>
                  <a:pt x="232" y="263"/>
                  <a:pt x="199" y="280"/>
                  <a:pt x="191" y="284"/>
                </a:cubicBezTo>
                <a:cubicBezTo>
                  <a:pt x="189" y="284"/>
                  <a:pt x="189" y="284"/>
                  <a:pt x="189" y="284"/>
                </a:cubicBezTo>
                <a:cubicBezTo>
                  <a:pt x="188" y="284"/>
                  <a:pt x="188" y="284"/>
                  <a:pt x="188" y="284"/>
                </a:cubicBezTo>
                <a:cubicBezTo>
                  <a:pt x="180" y="280"/>
                  <a:pt x="147" y="263"/>
                  <a:pt x="126" y="227"/>
                </a:cubicBezTo>
                <a:moveTo>
                  <a:pt x="122" y="230"/>
                </a:moveTo>
                <a:cubicBezTo>
                  <a:pt x="143" y="268"/>
                  <a:pt x="177" y="285"/>
                  <a:pt x="185" y="289"/>
                </a:cubicBezTo>
                <a:cubicBezTo>
                  <a:pt x="189" y="291"/>
                  <a:pt x="189" y="291"/>
                  <a:pt x="189" y="291"/>
                </a:cubicBezTo>
                <a:cubicBezTo>
                  <a:pt x="193" y="289"/>
                  <a:pt x="193" y="289"/>
                  <a:pt x="193" y="289"/>
                </a:cubicBezTo>
                <a:cubicBezTo>
                  <a:pt x="202" y="285"/>
                  <a:pt x="236" y="268"/>
                  <a:pt x="257" y="230"/>
                </a:cubicBezTo>
                <a:cubicBezTo>
                  <a:pt x="266" y="213"/>
                  <a:pt x="270" y="195"/>
                  <a:pt x="271" y="178"/>
                </a:cubicBezTo>
                <a:cubicBezTo>
                  <a:pt x="271" y="178"/>
                  <a:pt x="271" y="178"/>
                  <a:pt x="271" y="178"/>
                </a:cubicBezTo>
                <a:cubicBezTo>
                  <a:pt x="271" y="178"/>
                  <a:pt x="271" y="178"/>
                  <a:pt x="271" y="178"/>
                </a:cubicBezTo>
                <a:cubicBezTo>
                  <a:pt x="271" y="171"/>
                  <a:pt x="271" y="171"/>
                  <a:pt x="271" y="171"/>
                </a:cubicBezTo>
                <a:cubicBezTo>
                  <a:pt x="271" y="171"/>
                  <a:pt x="261" y="168"/>
                  <a:pt x="259" y="166"/>
                </a:cubicBezTo>
                <a:cubicBezTo>
                  <a:pt x="254" y="163"/>
                  <a:pt x="253" y="160"/>
                  <a:pt x="255" y="155"/>
                </a:cubicBezTo>
                <a:cubicBezTo>
                  <a:pt x="257" y="151"/>
                  <a:pt x="268" y="147"/>
                  <a:pt x="268" y="147"/>
                </a:cubicBezTo>
                <a:cubicBezTo>
                  <a:pt x="267" y="139"/>
                  <a:pt x="267" y="139"/>
                  <a:pt x="267" y="139"/>
                </a:cubicBezTo>
                <a:cubicBezTo>
                  <a:pt x="266" y="138"/>
                  <a:pt x="266" y="138"/>
                  <a:pt x="266" y="137"/>
                </a:cubicBezTo>
                <a:cubicBezTo>
                  <a:pt x="266" y="137"/>
                  <a:pt x="266" y="137"/>
                  <a:pt x="266" y="137"/>
                </a:cubicBezTo>
                <a:cubicBezTo>
                  <a:pt x="262" y="117"/>
                  <a:pt x="255" y="103"/>
                  <a:pt x="255" y="103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43" y="98"/>
                  <a:pt x="243" y="98"/>
                  <a:pt x="243" y="98"/>
                </a:cubicBezTo>
                <a:cubicBezTo>
                  <a:pt x="238" y="100"/>
                  <a:pt x="233" y="100"/>
                  <a:pt x="229" y="100"/>
                </a:cubicBezTo>
                <a:cubicBezTo>
                  <a:pt x="211" y="100"/>
                  <a:pt x="196" y="86"/>
                  <a:pt x="195" y="85"/>
                </a:cubicBezTo>
                <a:cubicBezTo>
                  <a:pt x="189" y="81"/>
                  <a:pt x="189" y="81"/>
                  <a:pt x="189" y="81"/>
                </a:cubicBezTo>
                <a:cubicBezTo>
                  <a:pt x="184" y="85"/>
                  <a:pt x="184" y="85"/>
                  <a:pt x="184" y="85"/>
                </a:cubicBezTo>
                <a:cubicBezTo>
                  <a:pt x="184" y="85"/>
                  <a:pt x="184" y="85"/>
                  <a:pt x="184" y="85"/>
                </a:cubicBezTo>
                <a:cubicBezTo>
                  <a:pt x="183" y="86"/>
                  <a:pt x="167" y="100"/>
                  <a:pt x="150" y="100"/>
                </a:cubicBezTo>
                <a:cubicBezTo>
                  <a:pt x="145" y="100"/>
                  <a:pt x="140" y="100"/>
                  <a:pt x="136" y="98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24" y="103"/>
                  <a:pt x="124" y="103"/>
                  <a:pt x="124" y="103"/>
                </a:cubicBezTo>
                <a:cubicBezTo>
                  <a:pt x="124" y="103"/>
                  <a:pt x="117" y="118"/>
                  <a:pt x="112" y="139"/>
                </a:cubicBezTo>
                <a:cubicBezTo>
                  <a:pt x="110" y="147"/>
                  <a:pt x="110" y="147"/>
                  <a:pt x="110" y="147"/>
                </a:cubicBezTo>
                <a:cubicBezTo>
                  <a:pt x="110" y="147"/>
                  <a:pt x="121" y="151"/>
                  <a:pt x="123" y="155"/>
                </a:cubicBezTo>
                <a:cubicBezTo>
                  <a:pt x="126" y="160"/>
                  <a:pt x="124" y="163"/>
                  <a:pt x="120" y="166"/>
                </a:cubicBezTo>
                <a:cubicBezTo>
                  <a:pt x="117" y="168"/>
                  <a:pt x="108" y="171"/>
                  <a:pt x="108" y="171"/>
                </a:cubicBezTo>
                <a:cubicBezTo>
                  <a:pt x="108" y="178"/>
                  <a:pt x="108" y="178"/>
                  <a:pt x="108" y="178"/>
                </a:cubicBezTo>
                <a:cubicBezTo>
                  <a:pt x="109" y="195"/>
                  <a:pt x="112" y="213"/>
                  <a:pt x="122" y="230"/>
                </a:cubicBezTo>
                <a:moveTo>
                  <a:pt x="120" y="291"/>
                </a:moveTo>
                <a:cubicBezTo>
                  <a:pt x="121" y="291"/>
                  <a:pt x="122" y="290"/>
                  <a:pt x="122" y="290"/>
                </a:cubicBezTo>
                <a:cubicBezTo>
                  <a:pt x="122" y="290"/>
                  <a:pt x="122" y="290"/>
                  <a:pt x="122" y="290"/>
                </a:cubicBezTo>
                <a:cubicBezTo>
                  <a:pt x="123" y="290"/>
                  <a:pt x="123" y="291"/>
                  <a:pt x="122" y="291"/>
                </a:cubicBezTo>
                <a:cubicBezTo>
                  <a:pt x="120" y="291"/>
                  <a:pt x="120" y="291"/>
                  <a:pt x="120" y="291"/>
                </a:cubicBezTo>
                <a:moveTo>
                  <a:pt x="91" y="298"/>
                </a:moveTo>
                <a:cubicBezTo>
                  <a:pt x="89" y="299"/>
                  <a:pt x="92" y="303"/>
                  <a:pt x="94" y="304"/>
                </a:cubicBezTo>
                <a:cubicBezTo>
                  <a:pt x="96" y="305"/>
                  <a:pt x="98" y="304"/>
                  <a:pt x="100" y="304"/>
                </a:cubicBezTo>
                <a:cubicBezTo>
                  <a:pt x="102" y="304"/>
                  <a:pt x="104" y="304"/>
                  <a:pt x="106" y="302"/>
                </a:cubicBezTo>
                <a:cubicBezTo>
                  <a:pt x="108" y="301"/>
                  <a:pt x="110" y="300"/>
                  <a:pt x="111" y="299"/>
                </a:cubicBezTo>
                <a:cubicBezTo>
                  <a:pt x="112" y="298"/>
                  <a:pt x="113" y="297"/>
                  <a:pt x="113" y="297"/>
                </a:cubicBezTo>
                <a:cubicBezTo>
                  <a:pt x="115" y="295"/>
                  <a:pt x="117" y="294"/>
                  <a:pt x="117" y="294"/>
                </a:cubicBezTo>
                <a:cubicBezTo>
                  <a:pt x="117" y="294"/>
                  <a:pt x="114" y="301"/>
                  <a:pt x="112" y="304"/>
                </a:cubicBezTo>
                <a:cubicBezTo>
                  <a:pt x="111" y="307"/>
                  <a:pt x="110" y="312"/>
                  <a:pt x="112" y="314"/>
                </a:cubicBezTo>
                <a:cubicBezTo>
                  <a:pt x="113" y="315"/>
                  <a:pt x="116" y="315"/>
                  <a:pt x="116" y="316"/>
                </a:cubicBezTo>
                <a:cubicBezTo>
                  <a:pt x="117" y="316"/>
                  <a:pt x="120" y="317"/>
                  <a:pt x="122" y="317"/>
                </a:cubicBezTo>
                <a:cubicBezTo>
                  <a:pt x="123" y="318"/>
                  <a:pt x="124" y="317"/>
                  <a:pt x="123" y="316"/>
                </a:cubicBezTo>
                <a:cubicBezTo>
                  <a:pt x="122" y="316"/>
                  <a:pt x="122" y="315"/>
                  <a:pt x="121" y="315"/>
                </a:cubicBezTo>
                <a:cubicBezTo>
                  <a:pt x="119" y="314"/>
                  <a:pt x="117" y="312"/>
                  <a:pt x="117" y="312"/>
                </a:cubicBezTo>
                <a:cubicBezTo>
                  <a:pt x="117" y="312"/>
                  <a:pt x="117" y="310"/>
                  <a:pt x="117" y="309"/>
                </a:cubicBezTo>
                <a:cubicBezTo>
                  <a:pt x="117" y="308"/>
                  <a:pt x="118" y="302"/>
                  <a:pt x="118" y="300"/>
                </a:cubicBezTo>
                <a:cubicBezTo>
                  <a:pt x="118" y="298"/>
                  <a:pt x="119" y="294"/>
                  <a:pt x="119" y="294"/>
                </a:cubicBezTo>
                <a:cubicBezTo>
                  <a:pt x="119" y="294"/>
                  <a:pt x="121" y="293"/>
                  <a:pt x="125" y="294"/>
                </a:cubicBezTo>
                <a:cubicBezTo>
                  <a:pt x="128" y="295"/>
                  <a:pt x="128" y="294"/>
                  <a:pt x="129" y="294"/>
                </a:cubicBezTo>
                <a:cubicBezTo>
                  <a:pt x="129" y="293"/>
                  <a:pt x="129" y="293"/>
                  <a:pt x="128" y="293"/>
                </a:cubicBezTo>
                <a:cubicBezTo>
                  <a:pt x="127" y="292"/>
                  <a:pt x="125" y="291"/>
                  <a:pt x="125" y="290"/>
                </a:cubicBezTo>
                <a:cubicBezTo>
                  <a:pt x="125" y="290"/>
                  <a:pt x="124" y="290"/>
                  <a:pt x="124" y="290"/>
                </a:cubicBezTo>
                <a:cubicBezTo>
                  <a:pt x="123" y="290"/>
                  <a:pt x="123" y="289"/>
                  <a:pt x="123" y="289"/>
                </a:cubicBezTo>
                <a:cubicBezTo>
                  <a:pt x="123" y="289"/>
                  <a:pt x="123" y="289"/>
                  <a:pt x="123" y="289"/>
                </a:cubicBezTo>
                <a:cubicBezTo>
                  <a:pt x="123" y="288"/>
                  <a:pt x="123" y="287"/>
                  <a:pt x="123" y="287"/>
                </a:cubicBezTo>
                <a:cubicBezTo>
                  <a:pt x="124" y="288"/>
                  <a:pt x="127" y="288"/>
                  <a:pt x="128" y="288"/>
                </a:cubicBezTo>
                <a:cubicBezTo>
                  <a:pt x="130" y="288"/>
                  <a:pt x="133" y="288"/>
                  <a:pt x="134" y="288"/>
                </a:cubicBezTo>
                <a:cubicBezTo>
                  <a:pt x="135" y="287"/>
                  <a:pt x="135" y="288"/>
                  <a:pt x="137" y="287"/>
                </a:cubicBezTo>
                <a:cubicBezTo>
                  <a:pt x="138" y="287"/>
                  <a:pt x="137" y="287"/>
                  <a:pt x="138" y="287"/>
                </a:cubicBezTo>
                <a:cubicBezTo>
                  <a:pt x="139" y="286"/>
                  <a:pt x="139" y="286"/>
                  <a:pt x="138" y="285"/>
                </a:cubicBezTo>
                <a:cubicBezTo>
                  <a:pt x="138" y="285"/>
                  <a:pt x="137" y="284"/>
                  <a:pt x="136" y="284"/>
                </a:cubicBezTo>
                <a:cubicBezTo>
                  <a:pt x="136" y="283"/>
                  <a:pt x="134" y="283"/>
                  <a:pt x="134" y="283"/>
                </a:cubicBezTo>
                <a:cubicBezTo>
                  <a:pt x="133" y="282"/>
                  <a:pt x="134" y="282"/>
                  <a:pt x="132" y="282"/>
                </a:cubicBezTo>
                <a:cubicBezTo>
                  <a:pt x="131" y="282"/>
                  <a:pt x="129" y="281"/>
                  <a:pt x="127" y="281"/>
                </a:cubicBezTo>
                <a:cubicBezTo>
                  <a:pt x="125" y="280"/>
                  <a:pt x="125" y="280"/>
                  <a:pt x="124" y="280"/>
                </a:cubicBezTo>
                <a:cubicBezTo>
                  <a:pt x="124" y="279"/>
                  <a:pt x="124" y="279"/>
                  <a:pt x="123" y="279"/>
                </a:cubicBezTo>
                <a:cubicBezTo>
                  <a:pt x="122" y="279"/>
                  <a:pt x="122" y="280"/>
                  <a:pt x="122" y="281"/>
                </a:cubicBezTo>
                <a:cubicBezTo>
                  <a:pt x="122" y="281"/>
                  <a:pt x="122" y="282"/>
                  <a:pt x="122" y="282"/>
                </a:cubicBezTo>
                <a:cubicBezTo>
                  <a:pt x="122" y="283"/>
                  <a:pt x="122" y="284"/>
                  <a:pt x="122" y="284"/>
                </a:cubicBezTo>
                <a:cubicBezTo>
                  <a:pt x="122" y="284"/>
                  <a:pt x="122" y="284"/>
                  <a:pt x="121" y="283"/>
                </a:cubicBezTo>
                <a:cubicBezTo>
                  <a:pt x="121" y="283"/>
                  <a:pt x="120" y="284"/>
                  <a:pt x="120" y="284"/>
                </a:cubicBezTo>
                <a:cubicBezTo>
                  <a:pt x="119" y="285"/>
                  <a:pt x="118" y="286"/>
                  <a:pt x="118" y="287"/>
                </a:cubicBezTo>
                <a:cubicBezTo>
                  <a:pt x="117" y="287"/>
                  <a:pt x="117" y="288"/>
                  <a:pt x="116" y="288"/>
                </a:cubicBezTo>
                <a:cubicBezTo>
                  <a:pt x="116" y="289"/>
                  <a:pt x="114" y="290"/>
                  <a:pt x="114" y="290"/>
                </a:cubicBezTo>
                <a:cubicBezTo>
                  <a:pt x="113" y="291"/>
                  <a:pt x="105" y="289"/>
                  <a:pt x="104" y="289"/>
                </a:cubicBezTo>
                <a:cubicBezTo>
                  <a:pt x="103" y="289"/>
                  <a:pt x="102" y="286"/>
                  <a:pt x="102" y="286"/>
                </a:cubicBezTo>
                <a:cubicBezTo>
                  <a:pt x="100" y="287"/>
                  <a:pt x="99" y="290"/>
                  <a:pt x="100" y="291"/>
                </a:cubicBezTo>
                <a:cubicBezTo>
                  <a:pt x="100" y="292"/>
                  <a:pt x="100" y="293"/>
                  <a:pt x="100" y="294"/>
                </a:cubicBezTo>
                <a:cubicBezTo>
                  <a:pt x="101" y="295"/>
                  <a:pt x="103" y="296"/>
                  <a:pt x="105" y="296"/>
                </a:cubicBezTo>
                <a:cubicBezTo>
                  <a:pt x="107" y="295"/>
                  <a:pt x="111" y="294"/>
                  <a:pt x="111" y="294"/>
                </a:cubicBezTo>
                <a:cubicBezTo>
                  <a:pt x="109" y="296"/>
                  <a:pt x="108" y="297"/>
                  <a:pt x="103" y="300"/>
                </a:cubicBezTo>
                <a:cubicBezTo>
                  <a:pt x="98" y="303"/>
                  <a:pt x="96" y="301"/>
                  <a:pt x="94" y="300"/>
                </a:cubicBezTo>
                <a:cubicBezTo>
                  <a:pt x="93" y="300"/>
                  <a:pt x="91" y="298"/>
                  <a:pt x="91" y="298"/>
                </a:cubicBezTo>
                <a:moveTo>
                  <a:pt x="56" y="256"/>
                </a:moveTo>
                <a:cubicBezTo>
                  <a:pt x="51" y="259"/>
                  <a:pt x="51" y="259"/>
                  <a:pt x="51" y="259"/>
                </a:cubicBezTo>
                <a:cubicBezTo>
                  <a:pt x="53" y="264"/>
                  <a:pt x="56" y="268"/>
                  <a:pt x="59" y="273"/>
                </a:cubicBezTo>
                <a:cubicBezTo>
                  <a:pt x="64" y="270"/>
                  <a:pt x="64" y="270"/>
                  <a:pt x="64" y="270"/>
                </a:cubicBezTo>
                <a:cubicBezTo>
                  <a:pt x="61" y="265"/>
                  <a:pt x="61" y="265"/>
                  <a:pt x="61" y="265"/>
                </a:cubicBezTo>
                <a:cubicBezTo>
                  <a:pt x="78" y="256"/>
                  <a:pt x="78" y="256"/>
                  <a:pt x="78" y="256"/>
                </a:cubicBezTo>
                <a:cubicBezTo>
                  <a:pt x="77" y="254"/>
                  <a:pt x="76" y="253"/>
                  <a:pt x="75" y="251"/>
                </a:cubicBezTo>
                <a:cubicBezTo>
                  <a:pt x="58" y="261"/>
                  <a:pt x="58" y="261"/>
                  <a:pt x="58" y="261"/>
                </a:cubicBezTo>
                <a:lnTo>
                  <a:pt x="56" y="256"/>
                </a:lnTo>
                <a:close/>
                <a:moveTo>
                  <a:pt x="70" y="241"/>
                </a:moveTo>
                <a:cubicBezTo>
                  <a:pt x="47" y="251"/>
                  <a:pt x="47" y="251"/>
                  <a:pt x="47" y="251"/>
                </a:cubicBezTo>
                <a:cubicBezTo>
                  <a:pt x="48" y="253"/>
                  <a:pt x="49" y="254"/>
                  <a:pt x="50" y="256"/>
                </a:cubicBezTo>
                <a:cubicBezTo>
                  <a:pt x="72" y="246"/>
                  <a:pt x="72" y="246"/>
                  <a:pt x="72" y="246"/>
                </a:cubicBezTo>
                <a:cubicBezTo>
                  <a:pt x="72" y="244"/>
                  <a:pt x="71" y="242"/>
                  <a:pt x="70" y="241"/>
                </a:cubicBezTo>
                <a:moveTo>
                  <a:pt x="57" y="236"/>
                </a:moveTo>
                <a:cubicBezTo>
                  <a:pt x="52" y="236"/>
                  <a:pt x="52" y="236"/>
                  <a:pt x="52" y="236"/>
                </a:cubicBezTo>
                <a:cubicBezTo>
                  <a:pt x="51" y="236"/>
                  <a:pt x="49" y="237"/>
                  <a:pt x="47" y="237"/>
                </a:cubicBezTo>
                <a:cubicBezTo>
                  <a:pt x="47" y="237"/>
                  <a:pt x="47" y="237"/>
                  <a:pt x="47" y="237"/>
                </a:cubicBezTo>
                <a:cubicBezTo>
                  <a:pt x="49" y="236"/>
                  <a:pt x="50" y="235"/>
                  <a:pt x="52" y="234"/>
                </a:cubicBezTo>
                <a:cubicBezTo>
                  <a:pt x="56" y="232"/>
                  <a:pt x="56" y="232"/>
                  <a:pt x="56" y="232"/>
                </a:cubicBezTo>
                <a:lnTo>
                  <a:pt x="57" y="236"/>
                </a:lnTo>
                <a:close/>
                <a:moveTo>
                  <a:pt x="64" y="221"/>
                </a:moveTo>
                <a:cubicBezTo>
                  <a:pt x="41" y="235"/>
                  <a:pt x="41" y="235"/>
                  <a:pt x="41" y="235"/>
                </a:cubicBezTo>
                <a:cubicBezTo>
                  <a:pt x="42" y="237"/>
                  <a:pt x="43" y="239"/>
                  <a:pt x="44" y="242"/>
                </a:cubicBezTo>
                <a:cubicBezTo>
                  <a:pt x="70" y="239"/>
                  <a:pt x="70" y="239"/>
                  <a:pt x="70" y="239"/>
                </a:cubicBezTo>
                <a:cubicBezTo>
                  <a:pt x="69" y="238"/>
                  <a:pt x="68" y="236"/>
                  <a:pt x="68" y="234"/>
                </a:cubicBezTo>
                <a:cubicBezTo>
                  <a:pt x="62" y="235"/>
                  <a:pt x="62" y="235"/>
                  <a:pt x="62" y="235"/>
                </a:cubicBezTo>
                <a:cubicBezTo>
                  <a:pt x="60" y="230"/>
                  <a:pt x="60" y="230"/>
                  <a:pt x="60" y="230"/>
                </a:cubicBezTo>
                <a:cubicBezTo>
                  <a:pt x="65" y="227"/>
                  <a:pt x="65" y="227"/>
                  <a:pt x="65" y="227"/>
                </a:cubicBezTo>
                <a:cubicBezTo>
                  <a:pt x="65" y="225"/>
                  <a:pt x="64" y="223"/>
                  <a:pt x="64" y="221"/>
                </a:cubicBezTo>
                <a:moveTo>
                  <a:pt x="60" y="202"/>
                </a:moveTo>
                <a:cubicBezTo>
                  <a:pt x="36" y="206"/>
                  <a:pt x="36" y="206"/>
                  <a:pt x="36" y="206"/>
                </a:cubicBezTo>
                <a:cubicBezTo>
                  <a:pt x="36" y="208"/>
                  <a:pt x="36" y="210"/>
                  <a:pt x="36" y="211"/>
                </a:cubicBezTo>
                <a:cubicBezTo>
                  <a:pt x="42" y="210"/>
                  <a:pt x="42" y="210"/>
                  <a:pt x="42" y="210"/>
                </a:cubicBezTo>
                <a:cubicBezTo>
                  <a:pt x="46" y="210"/>
                  <a:pt x="49" y="209"/>
                  <a:pt x="53" y="208"/>
                </a:cubicBezTo>
                <a:cubicBezTo>
                  <a:pt x="53" y="208"/>
                  <a:pt x="53" y="208"/>
                  <a:pt x="53" y="208"/>
                </a:cubicBezTo>
                <a:cubicBezTo>
                  <a:pt x="50" y="210"/>
                  <a:pt x="47" y="211"/>
                  <a:pt x="44" y="213"/>
                </a:cubicBezTo>
                <a:cubicBezTo>
                  <a:pt x="37" y="217"/>
                  <a:pt x="37" y="217"/>
                  <a:pt x="37" y="217"/>
                </a:cubicBezTo>
                <a:cubicBezTo>
                  <a:pt x="37" y="218"/>
                  <a:pt x="37" y="218"/>
                  <a:pt x="37" y="218"/>
                </a:cubicBezTo>
                <a:cubicBezTo>
                  <a:pt x="38" y="220"/>
                  <a:pt x="38" y="222"/>
                  <a:pt x="38" y="224"/>
                </a:cubicBezTo>
                <a:cubicBezTo>
                  <a:pt x="63" y="219"/>
                  <a:pt x="63" y="219"/>
                  <a:pt x="63" y="219"/>
                </a:cubicBezTo>
                <a:cubicBezTo>
                  <a:pt x="63" y="218"/>
                  <a:pt x="62" y="216"/>
                  <a:pt x="62" y="215"/>
                </a:cubicBezTo>
                <a:cubicBezTo>
                  <a:pt x="56" y="216"/>
                  <a:pt x="56" y="216"/>
                  <a:pt x="56" y="216"/>
                </a:cubicBezTo>
                <a:cubicBezTo>
                  <a:pt x="52" y="216"/>
                  <a:pt x="48" y="217"/>
                  <a:pt x="45" y="218"/>
                </a:cubicBezTo>
                <a:cubicBezTo>
                  <a:pt x="45" y="218"/>
                  <a:pt x="45" y="218"/>
                  <a:pt x="45" y="218"/>
                </a:cubicBezTo>
                <a:cubicBezTo>
                  <a:pt x="48" y="216"/>
                  <a:pt x="51" y="214"/>
                  <a:pt x="54" y="213"/>
                </a:cubicBezTo>
                <a:cubicBezTo>
                  <a:pt x="61" y="208"/>
                  <a:pt x="61" y="208"/>
                  <a:pt x="61" y="208"/>
                </a:cubicBezTo>
                <a:cubicBezTo>
                  <a:pt x="61" y="206"/>
                  <a:pt x="61" y="204"/>
                  <a:pt x="60" y="202"/>
                </a:cubicBezTo>
                <a:moveTo>
                  <a:pt x="50" y="190"/>
                </a:moveTo>
                <a:cubicBezTo>
                  <a:pt x="35" y="191"/>
                  <a:pt x="35" y="191"/>
                  <a:pt x="35" y="191"/>
                </a:cubicBezTo>
                <a:cubicBezTo>
                  <a:pt x="35" y="193"/>
                  <a:pt x="35" y="195"/>
                  <a:pt x="35" y="196"/>
                </a:cubicBezTo>
                <a:cubicBezTo>
                  <a:pt x="50" y="196"/>
                  <a:pt x="50" y="196"/>
                  <a:pt x="50" y="196"/>
                </a:cubicBezTo>
                <a:cubicBezTo>
                  <a:pt x="54" y="196"/>
                  <a:pt x="55" y="197"/>
                  <a:pt x="55" y="199"/>
                </a:cubicBezTo>
                <a:cubicBezTo>
                  <a:pt x="55" y="199"/>
                  <a:pt x="55" y="200"/>
                  <a:pt x="54" y="201"/>
                </a:cubicBezTo>
                <a:cubicBezTo>
                  <a:pt x="60" y="201"/>
                  <a:pt x="60" y="201"/>
                  <a:pt x="60" y="201"/>
                </a:cubicBezTo>
                <a:cubicBezTo>
                  <a:pt x="60" y="200"/>
                  <a:pt x="60" y="199"/>
                  <a:pt x="60" y="198"/>
                </a:cubicBezTo>
                <a:cubicBezTo>
                  <a:pt x="60" y="193"/>
                  <a:pt x="57" y="190"/>
                  <a:pt x="50" y="190"/>
                </a:cubicBezTo>
                <a:moveTo>
                  <a:pt x="60" y="182"/>
                </a:moveTo>
                <a:cubicBezTo>
                  <a:pt x="35" y="181"/>
                  <a:pt x="35" y="181"/>
                  <a:pt x="35" y="181"/>
                </a:cubicBezTo>
                <a:cubicBezTo>
                  <a:pt x="35" y="183"/>
                  <a:pt x="35" y="185"/>
                  <a:pt x="35" y="186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6"/>
                  <a:pt x="60" y="184"/>
                  <a:pt x="60" y="182"/>
                </a:cubicBezTo>
                <a:moveTo>
                  <a:pt x="63" y="162"/>
                </a:moveTo>
                <a:cubicBezTo>
                  <a:pt x="38" y="158"/>
                  <a:pt x="38" y="158"/>
                  <a:pt x="38" y="158"/>
                </a:cubicBezTo>
                <a:cubicBezTo>
                  <a:pt x="38" y="160"/>
                  <a:pt x="37" y="161"/>
                  <a:pt x="37" y="163"/>
                </a:cubicBezTo>
                <a:cubicBezTo>
                  <a:pt x="43" y="164"/>
                  <a:pt x="43" y="164"/>
                  <a:pt x="43" y="164"/>
                </a:cubicBezTo>
                <a:cubicBezTo>
                  <a:pt x="47" y="164"/>
                  <a:pt x="50" y="165"/>
                  <a:pt x="54" y="165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1" y="166"/>
                  <a:pt x="47" y="166"/>
                  <a:pt x="44" y="167"/>
                </a:cubicBezTo>
                <a:cubicBezTo>
                  <a:pt x="36" y="169"/>
                  <a:pt x="36" y="169"/>
                  <a:pt x="36" y="169"/>
                </a:cubicBezTo>
                <a:cubicBezTo>
                  <a:pt x="36" y="171"/>
                  <a:pt x="36" y="173"/>
                  <a:pt x="35" y="175"/>
                </a:cubicBezTo>
                <a:cubicBezTo>
                  <a:pt x="60" y="179"/>
                  <a:pt x="60" y="179"/>
                  <a:pt x="60" y="179"/>
                </a:cubicBezTo>
                <a:cubicBezTo>
                  <a:pt x="60" y="177"/>
                  <a:pt x="61" y="176"/>
                  <a:pt x="61" y="174"/>
                </a:cubicBezTo>
                <a:cubicBezTo>
                  <a:pt x="55" y="173"/>
                  <a:pt x="55" y="173"/>
                  <a:pt x="55" y="173"/>
                </a:cubicBezTo>
                <a:cubicBezTo>
                  <a:pt x="51" y="173"/>
                  <a:pt x="47" y="172"/>
                  <a:pt x="44" y="172"/>
                </a:cubicBezTo>
                <a:cubicBezTo>
                  <a:pt x="44" y="172"/>
                  <a:pt x="44" y="172"/>
                  <a:pt x="44" y="172"/>
                </a:cubicBezTo>
                <a:cubicBezTo>
                  <a:pt x="47" y="171"/>
                  <a:pt x="50" y="170"/>
                  <a:pt x="53" y="170"/>
                </a:cubicBezTo>
                <a:cubicBezTo>
                  <a:pt x="62" y="168"/>
                  <a:pt x="62" y="168"/>
                  <a:pt x="62" y="168"/>
                </a:cubicBezTo>
                <a:cubicBezTo>
                  <a:pt x="62" y="166"/>
                  <a:pt x="62" y="164"/>
                  <a:pt x="63" y="162"/>
                </a:cubicBezTo>
                <a:moveTo>
                  <a:pt x="59" y="135"/>
                </a:moveTo>
                <a:cubicBezTo>
                  <a:pt x="46" y="131"/>
                  <a:pt x="46" y="131"/>
                  <a:pt x="46" y="131"/>
                </a:cubicBezTo>
                <a:cubicBezTo>
                  <a:pt x="46" y="133"/>
                  <a:pt x="45" y="134"/>
                  <a:pt x="44" y="136"/>
                </a:cubicBezTo>
                <a:cubicBezTo>
                  <a:pt x="44" y="136"/>
                  <a:pt x="44" y="136"/>
                  <a:pt x="44" y="136"/>
                </a:cubicBezTo>
                <a:cubicBezTo>
                  <a:pt x="58" y="141"/>
                  <a:pt x="58" y="141"/>
                  <a:pt x="58" y="141"/>
                </a:cubicBezTo>
                <a:cubicBezTo>
                  <a:pt x="62" y="142"/>
                  <a:pt x="63" y="144"/>
                  <a:pt x="63" y="146"/>
                </a:cubicBezTo>
                <a:cubicBezTo>
                  <a:pt x="62" y="148"/>
                  <a:pt x="59" y="148"/>
                  <a:pt x="56" y="147"/>
                </a:cubicBezTo>
                <a:cubicBezTo>
                  <a:pt x="42" y="142"/>
                  <a:pt x="42" y="142"/>
                  <a:pt x="42" y="142"/>
                </a:cubicBezTo>
                <a:cubicBezTo>
                  <a:pt x="42" y="144"/>
                  <a:pt x="41" y="146"/>
                  <a:pt x="41" y="147"/>
                </a:cubicBezTo>
                <a:cubicBezTo>
                  <a:pt x="53" y="152"/>
                  <a:pt x="53" y="152"/>
                  <a:pt x="53" y="152"/>
                </a:cubicBezTo>
                <a:cubicBezTo>
                  <a:pt x="61" y="154"/>
                  <a:pt x="65" y="153"/>
                  <a:pt x="67" y="148"/>
                </a:cubicBezTo>
                <a:cubicBezTo>
                  <a:pt x="69" y="142"/>
                  <a:pt x="66" y="138"/>
                  <a:pt x="59" y="135"/>
                </a:cubicBezTo>
                <a:moveTo>
                  <a:pt x="79" y="122"/>
                </a:moveTo>
                <a:cubicBezTo>
                  <a:pt x="57" y="111"/>
                  <a:pt x="57" y="111"/>
                  <a:pt x="57" y="111"/>
                </a:cubicBezTo>
                <a:cubicBezTo>
                  <a:pt x="56" y="112"/>
                  <a:pt x="55" y="114"/>
                  <a:pt x="54" y="115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63" y="120"/>
                  <a:pt x="66" y="121"/>
                  <a:pt x="69" y="122"/>
                </a:cubicBezTo>
                <a:cubicBezTo>
                  <a:pt x="69" y="123"/>
                  <a:pt x="69" y="123"/>
                  <a:pt x="69" y="123"/>
                </a:cubicBezTo>
                <a:cubicBezTo>
                  <a:pt x="66" y="122"/>
                  <a:pt x="62" y="121"/>
                  <a:pt x="60" y="121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50" y="122"/>
                  <a:pt x="49" y="124"/>
                  <a:pt x="48" y="126"/>
                </a:cubicBezTo>
                <a:cubicBezTo>
                  <a:pt x="71" y="138"/>
                  <a:pt x="71" y="138"/>
                  <a:pt x="71" y="138"/>
                </a:cubicBezTo>
                <a:cubicBezTo>
                  <a:pt x="71" y="136"/>
                  <a:pt x="72" y="135"/>
                  <a:pt x="73" y="133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4" y="129"/>
                  <a:pt x="60" y="127"/>
                  <a:pt x="57" y="126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61" y="126"/>
                  <a:pt x="64" y="126"/>
                  <a:pt x="67" y="127"/>
                </a:cubicBezTo>
                <a:cubicBezTo>
                  <a:pt x="76" y="127"/>
                  <a:pt x="76" y="127"/>
                  <a:pt x="76" y="127"/>
                </a:cubicBezTo>
                <a:cubicBezTo>
                  <a:pt x="77" y="126"/>
                  <a:pt x="78" y="124"/>
                  <a:pt x="79" y="122"/>
                </a:cubicBezTo>
                <a:moveTo>
                  <a:pt x="83" y="116"/>
                </a:moveTo>
                <a:cubicBezTo>
                  <a:pt x="62" y="102"/>
                  <a:pt x="62" y="102"/>
                  <a:pt x="62" y="102"/>
                </a:cubicBezTo>
                <a:cubicBezTo>
                  <a:pt x="61" y="104"/>
                  <a:pt x="60" y="105"/>
                  <a:pt x="59" y="107"/>
                </a:cubicBezTo>
                <a:cubicBezTo>
                  <a:pt x="80" y="120"/>
                  <a:pt x="80" y="120"/>
                  <a:pt x="80" y="120"/>
                </a:cubicBezTo>
                <a:cubicBezTo>
                  <a:pt x="81" y="119"/>
                  <a:pt x="82" y="117"/>
                  <a:pt x="83" y="116"/>
                </a:cubicBezTo>
                <a:moveTo>
                  <a:pt x="91" y="106"/>
                </a:moveTo>
                <a:cubicBezTo>
                  <a:pt x="76" y="85"/>
                  <a:pt x="76" y="85"/>
                  <a:pt x="76" y="85"/>
                </a:cubicBezTo>
                <a:cubicBezTo>
                  <a:pt x="75" y="86"/>
                  <a:pt x="73" y="88"/>
                  <a:pt x="72" y="89"/>
                </a:cubicBezTo>
                <a:cubicBezTo>
                  <a:pt x="79" y="97"/>
                  <a:pt x="79" y="97"/>
                  <a:pt x="79" y="97"/>
                </a:cubicBezTo>
                <a:cubicBezTo>
                  <a:pt x="80" y="99"/>
                  <a:pt x="82" y="102"/>
                  <a:pt x="84" y="104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81" y="102"/>
                  <a:pt x="79" y="101"/>
                  <a:pt x="76" y="100"/>
                </a:cubicBezTo>
                <a:cubicBezTo>
                  <a:pt x="67" y="95"/>
                  <a:pt x="67" y="95"/>
                  <a:pt x="67" y="95"/>
                </a:cubicBezTo>
                <a:cubicBezTo>
                  <a:pt x="67" y="96"/>
                  <a:pt x="67" y="96"/>
                  <a:pt x="67" y="96"/>
                </a:cubicBezTo>
                <a:cubicBezTo>
                  <a:pt x="66" y="97"/>
                  <a:pt x="65" y="98"/>
                  <a:pt x="64" y="100"/>
                </a:cubicBezTo>
                <a:cubicBezTo>
                  <a:pt x="87" y="111"/>
                  <a:pt x="87" y="111"/>
                  <a:pt x="87" y="111"/>
                </a:cubicBezTo>
                <a:cubicBezTo>
                  <a:pt x="88" y="109"/>
                  <a:pt x="90" y="107"/>
                  <a:pt x="91" y="106"/>
                </a:cubicBezTo>
                <a:moveTo>
                  <a:pt x="86" y="83"/>
                </a:moveTo>
                <a:cubicBezTo>
                  <a:pt x="92" y="77"/>
                  <a:pt x="92" y="77"/>
                  <a:pt x="92" y="77"/>
                </a:cubicBezTo>
                <a:cubicBezTo>
                  <a:pt x="88" y="73"/>
                  <a:pt x="88" y="73"/>
                  <a:pt x="88" y="73"/>
                </a:cubicBezTo>
                <a:cubicBezTo>
                  <a:pt x="87" y="74"/>
                  <a:pt x="85" y="76"/>
                  <a:pt x="84" y="77"/>
                </a:cubicBezTo>
                <a:cubicBezTo>
                  <a:pt x="81" y="80"/>
                  <a:pt x="81" y="80"/>
                  <a:pt x="81" y="80"/>
                </a:cubicBezTo>
                <a:cubicBezTo>
                  <a:pt x="80" y="81"/>
                  <a:pt x="79" y="82"/>
                  <a:pt x="78" y="82"/>
                </a:cubicBezTo>
                <a:cubicBezTo>
                  <a:pt x="96" y="101"/>
                  <a:pt x="96" y="101"/>
                  <a:pt x="96" y="101"/>
                </a:cubicBezTo>
                <a:cubicBezTo>
                  <a:pt x="99" y="97"/>
                  <a:pt x="102" y="94"/>
                  <a:pt x="105" y="91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96" y="93"/>
                  <a:pt x="96" y="93"/>
                  <a:pt x="96" y="93"/>
                </a:cubicBezTo>
                <a:cubicBezTo>
                  <a:pt x="93" y="90"/>
                  <a:pt x="93" y="90"/>
                  <a:pt x="93" y="90"/>
                </a:cubicBezTo>
                <a:cubicBezTo>
                  <a:pt x="98" y="85"/>
                  <a:pt x="98" y="85"/>
                  <a:pt x="98" y="85"/>
                </a:cubicBezTo>
                <a:cubicBezTo>
                  <a:pt x="94" y="81"/>
                  <a:pt x="94" y="81"/>
                  <a:pt x="94" y="81"/>
                </a:cubicBezTo>
                <a:cubicBezTo>
                  <a:pt x="89" y="86"/>
                  <a:pt x="89" y="86"/>
                  <a:pt x="89" y="86"/>
                </a:cubicBezTo>
                <a:lnTo>
                  <a:pt x="86" y="83"/>
                </a:lnTo>
                <a:close/>
                <a:moveTo>
                  <a:pt x="104" y="74"/>
                </a:moveTo>
                <a:cubicBezTo>
                  <a:pt x="103" y="75"/>
                  <a:pt x="103" y="75"/>
                  <a:pt x="103" y="75"/>
                </a:cubicBezTo>
                <a:cubicBezTo>
                  <a:pt x="99" y="70"/>
                  <a:pt x="99" y="70"/>
                  <a:pt x="99" y="70"/>
                </a:cubicBezTo>
                <a:cubicBezTo>
                  <a:pt x="100" y="70"/>
                  <a:pt x="100" y="70"/>
                  <a:pt x="101" y="69"/>
                </a:cubicBezTo>
                <a:cubicBezTo>
                  <a:pt x="102" y="68"/>
                  <a:pt x="104" y="68"/>
                  <a:pt x="105" y="70"/>
                </a:cubicBezTo>
                <a:cubicBezTo>
                  <a:pt x="106" y="71"/>
                  <a:pt x="106" y="73"/>
                  <a:pt x="104" y="74"/>
                </a:cubicBezTo>
                <a:moveTo>
                  <a:pt x="110" y="73"/>
                </a:moveTo>
                <a:cubicBezTo>
                  <a:pt x="111" y="72"/>
                  <a:pt x="111" y="69"/>
                  <a:pt x="109" y="66"/>
                </a:cubicBezTo>
                <a:cubicBezTo>
                  <a:pt x="107" y="64"/>
                  <a:pt x="106" y="63"/>
                  <a:pt x="104" y="63"/>
                </a:cubicBezTo>
                <a:cubicBezTo>
                  <a:pt x="103" y="63"/>
                  <a:pt x="102" y="63"/>
                  <a:pt x="100" y="64"/>
                </a:cubicBezTo>
                <a:cubicBezTo>
                  <a:pt x="98" y="65"/>
                  <a:pt x="98" y="65"/>
                  <a:pt x="97" y="66"/>
                </a:cubicBezTo>
                <a:cubicBezTo>
                  <a:pt x="96" y="67"/>
                  <a:pt x="95" y="68"/>
                  <a:pt x="93" y="69"/>
                </a:cubicBezTo>
                <a:cubicBezTo>
                  <a:pt x="92" y="70"/>
                  <a:pt x="92" y="70"/>
                  <a:pt x="92" y="7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8" y="89"/>
                  <a:pt x="110" y="88"/>
                  <a:pt x="111" y="87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8" y="78"/>
                  <a:pt x="109" y="78"/>
                  <a:pt x="111" y="80"/>
                </a:cubicBezTo>
                <a:cubicBezTo>
                  <a:pt x="113" y="82"/>
                  <a:pt x="115" y="83"/>
                  <a:pt x="115" y="84"/>
                </a:cubicBezTo>
                <a:cubicBezTo>
                  <a:pt x="117" y="82"/>
                  <a:pt x="119" y="81"/>
                  <a:pt x="120" y="80"/>
                </a:cubicBezTo>
                <a:cubicBezTo>
                  <a:pt x="119" y="80"/>
                  <a:pt x="117" y="77"/>
                  <a:pt x="115" y="76"/>
                </a:cubicBezTo>
                <a:cubicBezTo>
                  <a:pt x="113" y="74"/>
                  <a:pt x="111" y="73"/>
                  <a:pt x="110" y="73"/>
                </a:cubicBezTo>
                <a:close/>
                <a:moveTo>
                  <a:pt x="118" y="58"/>
                </a:moveTo>
                <a:cubicBezTo>
                  <a:pt x="120" y="57"/>
                  <a:pt x="122" y="57"/>
                  <a:pt x="123" y="57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0" y="53"/>
                  <a:pt x="118" y="53"/>
                  <a:pt x="116" y="54"/>
                </a:cubicBezTo>
                <a:cubicBezTo>
                  <a:pt x="111" y="56"/>
                  <a:pt x="110" y="60"/>
                  <a:pt x="112" y="64"/>
                </a:cubicBezTo>
                <a:cubicBezTo>
                  <a:pt x="114" y="67"/>
                  <a:pt x="117" y="68"/>
                  <a:pt x="121" y="68"/>
                </a:cubicBezTo>
                <a:cubicBezTo>
                  <a:pt x="123" y="68"/>
                  <a:pt x="125" y="68"/>
                  <a:pt x="125" y="69"/>
                </a:cubicBezTo>
                <a:cubicBezTo>
                  <a:pt x="126" y="70"/>
                  <a:pt x="125" y="71"/>
                  <a:pt x="124" y="72"/>
                </a:cubicBezTo>
                <a:cubicBezTo>
                  <a:pt x="122" y="73"/>
                  <a:pt x="120" y="73"/>
                  <a:pt x="118" y="73"/>
                </a:cubicBezTo>
                <a:cubicBezTo>
                  <a:pt x="120" y="79"/>
                  <a:pt x="120" y="79"/>
                  <a:pt x="120" y="79"/>
                </a:cubicBezTo>
                <a:cubicBezTo>
                  <a:pt x="121" y="79"/>
                  <a:pt x="124" y="78"/>
                  <a:pt x="126" y="77"/>
                </a:cubicBezTo>
                <a:cubicBezTo>
                  <a:pt x="131" y="74"/>
                  <a:pt x="132" y="70"/>
                  <a:pt x="130" y="66"/>
                </a:cubicBezTo>
                <a:cubicBezTo>
                  <a:pt x="128" y="63"/>
                  <a:pt x="126" y="62"/>
                  <a:pt x="122" y="62"/>
                </a:cubicBezTo>
                <a:cubicBezTo>
                  <a:pt x="119" y="62"/>
                  <a:pt x="118" y="62"/>
                  <a:pt x="117" y="61"/>
                </a:cubicBezTo>
                <a:cubicBezTo>
                  <a:pt x="117" y="60"/>
                  <a:pt x="117" y="59"/>
                  <a:pt x="118" y="58"/>
                </a:cubicBezTo>
                <a:moveTo>
                  <a:pt x="141" y="70"/>
                </a:moveTo>
                <a:cubicBezTo>
                  <a:pt x="131" y="47"/>
                  <a:pt x="131" y="47"/>
                  <a:pt x="131" y="47"/>
                </a:cubicBezTo>
                <a:cubicBezTo>
                  <a:pt x="126" y="49"/>
                  <a:pt x="126" y="49"/>
                  <a:pt x="126" y="49"/>
                </a:cubicBezTo>
                <a:cubicBezTo>
                  <a:pt x="136" y="72"/>
                  <a:pt x="136" y="72"/>
                  <a:pt x="136" y="72"/>
                </a:cubicBezTo>
                <a:cubicBezTo>
                  <a:pt x="137" y="71"/>
                  <a:pt x="139" y="71"/>
                  <a:pt x="141" y="70"/>
                </a:cubicBezTo>
                <a:moveTo>
                  <a:pt x="152" y="66"/>
                </a:moveTo>
                <a:cubicBezTo>
                  <a:pt x="146" y="47"/>
                  <a:pt x="146" y="47"/>
                  <a:pt x="146" y="47"/>
                </a:cubicBezTo>
                <a:cubicBezTo>
                  <a:pt x="151" y="46"/>
                  <a:pt x="151" y="46"/>
                  <a:pt x="151" y="46"/>
                </a:cubicBezTo>
                <a:cubicBezTo>
                  <a:pt x="149" y="41"/>
                  <a:pt x="149" y="41"/>
                  <a:pt x="149" y="41"/>
                </a:cubicBezTo>
                <a:cubicBezTo>
                  <a:pt x="148" y="41"/>
                  <a:pt x="147" y="41"/>
                  <a:pt x="146" y="41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7" y="45"/>
                  <a:pt x="135" y="45"/>
                  <a:pt x="134" y="45"/>
                </a:cubicBezTo>
                <a:cubicBezTo>
                  <a:pt x="136" y="51"/>
                  <a:pt x="136" y="51"/>
                  <a:pt x="136" y="51"/>
                </a:cubicBezTo>
                <a:cubicBezTo>
                  <a:pt x="141" y="49"/>
                  <a:pt x="141" y="49"/>
                  <a:pt x="141" y="49"/>
                </a:cubicBezTo>
                <a:cubicBezTo>
                  <a:pt x="147" y="68"/>
                  <a:pt x="147" y="68"/>
                  <a:pt x="147" y="68"/>
                </a:cubicBezTo>
                <a:cubicBezTo>
                  <a:pt x="149" y="67"/>
                  <a:pt x="150" y="66"/>
                  <a:pt x="152" y="66"/>
                </a:cubicBezTo>
                <a:moveTo>
                  <a:pt x="167" y="52"/>
                </a:moveTo>
                <a:cubicBezTo>
                  <a:pt x="171" y="36"/>
                  <a:pt x="171" y="36"/>
                  <a:pt x="171" y="36"/>
                </a:cubicBezTo>
                <a:cubicBezTo>
                  <a:pt x="169" y="37"/>
                  <a:pt x="167" y="37"/>
                  <a:pt x="165" y="37"/>
                </a:cubicBezTo>
                <a:cubicBezTo>
                  <a:pt x="165" y="37"/>
                  <a:pt x="165" y="37"/>
                  <a:pt x="165" y="37"/>
                </a:cubicBezTo>
                <a:cubicBezTo>
                  <a:pt x="164" y="43"/>
                  <a:pt x="164" y="43"/>
                  <a:pt x="164" y="43"/>
                </a:cubicBezTo>
                <a:cubicBezTo>
                  <a:pt x="164" y="45"/>
                  <a:pt x="164" y="46"/>
                  <a:pt x="164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3" y="47"/>
                  <a:pt x="162" y="45"/>
                  <a:pt x="161" y="44"/>
                </a:cubicBezTo>
                <a:cubicBezTo>
                  <a:pt x="159" y="38"/>
                  <a:pt x="159" y="38"/>
                  <a:pt x="159" y="38"/>
                </a:cubicBezTo>
                <a:cubicBezTo>
                  <a:pt x="157" y="39"/>
                  <a:pt x="157" y="39"/>
                  <a:pt x="157" y="39"/>
                </a:cubicBezTo>
                <a:cubicBezTo>
                  <a:pt x="156" y="39"/>
                  <a:pt x="154" y="39"/>
                  <a:pt x="153" y="40"/>
                </a:cubicBezTo>
                <a:cubicBezTo>
                  <a:pt x="162" y="53"/>
                  <a:pt x="162" y="53"/>
                  <a:pt x="162" y="53"/>
                </a:cubicBezTo>
                <a:cubicBezTo>
                  <a:pt x="163" y="63"/>
                  <a:pt x="163" y="63"/>
                  <a:pt x="163" y="63"/>
                </a:cubicBezTo>
                <a:cubicBezTo>
                  <a:pt x="165" y="63"/>
                  <a:pt x="167" y="62"/>
                  <a:pt x="169" y="62"/>
                </a:cubicBezTo>
                <a:lnTo>
                  <a:pt x="167" y="52"/>
                </a:lnTo>
                <a:close/>
                <a:moveTo>
                  <a:pt x="188" y="60"/>
                </a:moveTo>
                <a:cubicBezTo>
                  <a:pt x="186" y="58"/>
                  <a:pt x="185" y="53"/>
                  <a:pt x="184" y="48"/>
                </a:cubicBezTo>
                <a:cubicBezTo>
                  <a:pt x="184" y="42"/>
                  <a:pt x="185" y="38"/>
                  <a:pt x="186" y="35"/>
                </a:cubicBezTo>
                <a:cubicBezTo>
                  <a:pt x="185" y="35"/>
                  <a:pt x="184" y="35"/>
                  <a:pt x="182" y="36"/>
                </a:cubicBezTo>
                <a:cubicBezTo>
                  <a:pt x="181" y="38"/>
                  <a:pt x="180" y="42"/>
                  <a:pt x="180" y="48"/>
                </a:cubicBezTo>
                <a:cubicBezTo>
                  <a:pt x="180" y="54"/>
                  <a:pt x="182" y="58"/>
                  <a:pt x="184" y="61"/>
                </a:cubicBezTo>
                <a:cubicBezTo>
                  <a:pt x="184" y="61"/>
                  <a:pt x="185" y="60"/>
                  <a:pt x="185" y="60"/>
                </a:cubicBezTo>
                <a:lnTo>
                  <a:pt x="188" y="60"/>
                </a:lnTo>
                <a:close/>
                <a:moveTo>
                  <a:pt x="200" y="44"/>
                </a:moveTo>
                <a:cubicBezTo>
                  <a:pt x="200" y="46"/>
                  <a:pt x="199" y="47"/>
                  <a:pt x="197" y="47"/>
                </a:cubicBezTo>
                <a:cubicBezTo>
                  <a:pt x="196" y="47"/>
                  <a:pt x="196" y="47"/>
                  <a:pt x="195" y="47"/>
                </a:cubicBezTo>
                <a:cubicBezTo>
                  <a:pt x="196" y="41"/>
                  <a:pt x="196" y="41"/>
                  <a:pt x="196" y="41"/>
                </a:cubicBezTo>
                <a:cubicBezTo>
                  <a:pt x="196" y="41"/>
                  <a:pt x="197" y="40"/>
                  <a:pt x="197" y="41"/>
                </a:cubicBezTo>
                <a:cubicBezTo>
                  <a:pt x="199" y="41"/>
                  <a:pt x="200" y="42"/>
                  <a:pt x="200" y="44"/>
                </a:cubicBezTo>
                <a:moveTo>
                  <a:pt x="203" y="50"/>
                </a:moveTo>
                <a:cubicBezTo>
                  <a:pt x="205" y="49"/>
                  <a:pt x="205" y="47"/>
                  <a:pt x="206" y="44"/>
                </a:cubicBezTo>
                <a:cubicBezTo>
                  <a:pt x="206" y="41"/>
                  <a:pt x="205" y="39"/>
                  <a:pt x="204" y="38"/>
                </a:cubicBezTo>
                <a:cubicBezTo>
                  <a:pt x="202" y="36"/>
                  <a:pt x="200" y="36"/>
                  <a:pt x="198" y="36"/>
                </a:cubicBezTo>
                <a:cubicBezTo>
                  <a:pt x="194" y="35"/>
                  <a:pt x="192" y="35"/>
                  <a:pt x="191" y="3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91" y="60"/>
                  <a:pt x="193" y="60"/>
                  <a:pt x="195" y="61"/>
                </a:cubicBezTo>
                <a:cubicBezTo>
                  <a:pt x="195" y="52"/>
                  <a:pt x="195" y="52"/>
                  <a:pt x="195" y="52"/>
                </a:cubicBezTo>
                <a:cubicBezTo>
                  <a:pt x="195" y="52"/>
                  <a:pt x="196" y="52"/>
                  <a:pt x="196" y="52"/>
                </a:cubicBezTo>
                <a:cubicBezTo>
                  <a:pt x="199" y="53"/>
                  <a:pt x="202" y="52"/>
                  <a:pt x="203" y="50"/>
                </a:cubicBezTo>
                <a:moveTo>
                  <a:pt x="222" y="44"/>
                </a:moveTo>
                <a:cubicBezTo>
                  <a:pt x="223" y="39"/>
                  <a:pt x="223" y="39"/>
                  <a:pt x="223" y="39"/>
                </a:cubicBezTo>
                <a:cubicBezTo>
                  <a:pt x="221" y="39"/>
                  <a:pt x="220" y="38"/>
                  <a:pt x="219" y="38"/>
                </a:cubicBezTo>
                <a:cubicBezTo>
                  <a:pt x="214" y="37"/>
                  <a:pt x="214" y="37"/>
                  <a:pt x="214" y="37"/>
                </a:cubicBezTo>
                <a:cubicBezTo>
                  <a:pt x="212" y="37"/>
                  <a:pt x="211" y="37"/>
                  <a:pt x="210" y="37"/>
                </a:cubicBezTo>
                <a:cubicBezTo>
                  <a:pt x="205" y="61"/>
                  <a:pt x="205" y="61"/>
                  <a:pt x="205" y="61"/>
                </a:cubicBezTo>
                <a:cubicBezTo>
                  <a:pt x="210" y="62"/>
                  <a:pt x="214" y="63"/>
                  <a:pt x="219" y="64"/>
                </a:cubicBezTo>
                <a:cubicBezTo>
                  <a:pt x="220" y="58"/>
                  <a:pt x="220" y="58"/>
                  <a:pt x="220" y="58"/>
                </a:cubicBezTo>
                <a:cubicBezTo>
                  <a:pt x="212" y="57"/>
                  <a:pt x="212" y="57"/>
                  <a:pt x="212" y="57"/>
                </a:cubicBezTo>
                <a:cubicBezTo>
                  <a:pt x="212" y="52"/>
                  <a:pt x="212" y="52"/>
                  <a:pt x="212" y="52"/>
                </a:cubicBezTo>
                <a:cubicBezTo>
                  <a:pt x="220" y="54"/>
                  <a:pt x="220" y="54"/>
                  <a:pt x="220" y="54"/>
                </a:cubicBezTo>
                <a:cubicBezTo>
                  <a:pt x="220" y="48"/>
                  <a:pt x="220" y="48"/>
                  <a:pt x="220" y="48"/>
                </a:cubicBezTo>
                <a:cubicBezTo>
                  <a:pt x="213" y="47"/>
                  <a:pt x="213" y="47"/>
                  <a:pt x="213" y="47"/>
                </a:cubicBezTo>
                <a:cubicBezTo>
                  <a:pt x="214" y="43"/>
                  <a:pt x="214" y="43"/>
                  <a:pt x="214" y="43"/>
                </a:cubicBezTo>
                <a:lnTo>
                  <a:pt x="222" y="44"/>
                </a:lnTo>
                <a:close/>
                <a:moveTo>
                  <a:pt x="226" y="66"/>
                </a:moveTo>
                <a:cubicBezTo>
                  <a:pt x="233" y="42"/>
                  <a:pt x="233" y="42"/>
                  <a:pt x="233" y="42"/>
                </a:cubicBezTo>
                <a:cubicBezTo>
                  <a:pt x="231" y="41"/>
                  <a:pt x="229" y="41"/>
                  <a:pt x="227" y="40"/>
                </a:cubicBezTo>
                <a:cubicBezTo>
                  <a:pt x="221" y="64"/>
                  <a:pt x="221" y="64"/>
                  <a:pt x="221" y="64"/>
                </a:cubicBezTo>
                <a:cubicBezTo>
                  <a:pt x="222" y="65"/>
                  <a:pt x="224" y="65"/>
                  <a:pt x="226" y="66"/>
                </a:cubicBezTo>
                <a:moveTo>
                  <a:pt x="241" y="60"/>
                </a:moveTo>
                <a:cubicBezTo>
                  <a:pt x="252" y="49"/>
                  <a:pt x="252" y="49"/>
                  <a:pt x="252" y="49"/>
                </a:cubicBezTo>
                <a:cubicBezTo>
                  <a:pt x="250" y="48"/>
                  <a:pt x="248" y="47"/>
                  <a:pt x="247" y="46"/>
                </a:cubicBezTo>
                <a:cubicBezTo>
                  <a:pt x="243" y="51"/>
                  <a:pt x="243" y="51"/>
                  <a:pt x="243" y="51"/>
                </a:cubicBezTo>
                <a:cubicBezTo>
                  <a:pt x="242" y="53"/>
                  <a:pt x="241" y="54"/>
                  <a:pt x="240" y="55"/>
                </a:cubicBezTo>
                <a:cubicBezTo>
                  <a:pt x="240" y="55"/>
                  <a:pt x="240" y="55"/>
                  <a:pt x="240" y="55"/>
                </a:cubicBezTo>
                <a:cubicBezTo>
                  <a:pt x="240" y="53"/>
                  <a:pt x="240" y="52"/>
                  <a:pt x="240" y="50"/>
                </a:cubicBezTo>
                <a:cubicBezTo>
                  <a:pt x="241" y="44"/>
                  <a:pt x="241" y="44"/>
                  <a:pt x="241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38" y="43"/>
                  <a:pt x="237" y="43"/>
                  <a:pt x="235" y="42"/>
                </a:cubicBezTo>
                <a:cubicBezTo>
                  <a:pt x="236" y="58"/>
                  <a:pt x="236" y="58"/>
                  <a:pt x="236" y="58"/>
                </a:cubicBezTo>
                <a:cubicBezTo>
                  <a:pt x="232" y="68"/>
                  <a:pt x="232" y="68"/>
                  <a:pt x="232" y="68"/>
                </a:cubicBezTo>
                <a:cubicBezTo>
                  <a:pt x="234" y="68"/>
                  <a:pt x="235" y="69"/>
                  <a:pt x="237" y="70"/>
                </a:cubicBezTo>
                <a:lnTo>
                  <a:pt x="241" y="60"/>
                </a:lnTo>
                <a:close/>
                <a:moveTo>
                  <a:pt x="258" y="57"/>
                </a:moveTo>
                <a:cubicBezTo>
                  <a:pt x="258" y="58"/>
                  <a:pt x="257" y="60"/>
                  <a:pt x="257" y="62"/>
                </a:cubicBezTo>
                <a:cubicBezTo>
                  <a:pt x="255" y="66"/>
                  <a:pt x="255" y="66"/>
                  <a:pt x="255" y="66"/>
                </a:cubicBezTo>
                <a:cubicBezTo>
                  <a:pt x="252" y="64"/>
                  <a:pt x="252" y="64"/>
                  <a:pt x="252" y="64"/>
                </a:cubicBezTo>
                <a:cubicBezTo>
                  <a:pt x="255" y="61"/>
                  <a:pt x="255" y="61"/>
                  <a:pt x="255" y="61"/>
                </a:cubicBezTo>
                <a:cubicBezTo>
                  <a:pt x="256" y="60"/>
                  <a:pt x="257" y="58"/>
                  <a:pt x="258" y="57"/>
                </a:cubicBezTo>
                <a:close/>
                <a:moveTo>
                  <a:pt x="257" y="80"/>
                </a:moveTo>
                <a:cubicBezTo>
                  <a:pt x="264" y="54"/>
                  <a:pt x="264" y="54"/>
                  <a:pt x="264" y="54"/>
                </a:cubicBezTo>
                <a:cubicBezTo>
                  <a:pt x="262" y="53"/>
                  <a:pt x="259" y="52"/>
                  <a:pt x="257" y="51"/>
                </a:cubicBezTo>
                <a:cubicBezTo>
                  <a:pt x="240" y="71"/>
                  <a:pt x="240" y="71"/>
                  <a:pt x="240" y="71"/>
                </a:cubicBezTo>
                <a:cubicBezTo>
                  <a:pt x="242" y="71"/>
                  <a:pt x="244" y="72"/>
                  <a:pt x="246" y="73"/>
                </a:cubicBezTo>
                <a:cubicBezTo>
                  <a:pt x="249" y="69"/>
                  <a:pt x="249" y="69"/>
                  <a:pt x="249" y="69"/>
                </a:cubicBezTo>
                <a:cubicBezTo>
                  <a:pt x="254" y="71"/>
                  <a:pt x="254" y="71"/>
                  <a:pt x="254" y="71"/>
                </a:cubicBezTo>
                <a:cubicBezTo>
                  <a:pt x="252" y="77"/>
                  <a:pt x="252" y="77"/>
                  <a:pt x="252" y="77"/>
                </a:cubicBezTo>
                <a:cubicBezTo>
                  <a:pt x="254" y="77"/>
                  <a:pt x="256" y="78"/>
                  <a:pt x="257" y="80"/>
                </a:cubicBezTo>
                <a:moveTo>
                  <a:pt x="272" y="91"/>
                </a:moveTo>
                <a:cubicBezTo>
                  <a:pt x="287" y="70"/>
                  <a:pt x="287" y="70"/>
                  <a:pt x="287" y="70"/>
                </a:cubicBezTo>
                <a:cubicBezTo>
                  <a:pt x="286" y="69"/>
                  <a:pt x="285" y="68"/>
                  <a:pt x="283" y="67"/>
                </a:cubicBezTo>
                <a:cubicBezTo>
                  <a:pt x="280" y="72"/>
                  <a:pt x="280" y="72"/>
                  <a:pt x="280" y="72"/>
                </a:cubicBezTo>
                <a:cubicBezTo>
                  <a:pt x="277" y="75"/>
                  <a:pt x="276" y="78"/>
                  <a:pt x="274" y="81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75" y="78"/>
                  <a:pt x="276" y="74"/>
                  <a:pt x="276" y="72"/>
                </a:cubicBezTo>
                <a:cubicBezTo>
                  <a:pt x="278" y="64"/>
                  <a:pt x="278" y="64"/>
                  <a:pt x="278" y="64"/>
                </a:cubicBezTo>
                <a:cubicBezTo>
                  <a:pt x="277" y="62"/>
                  <a:pt x="275" y="61"/>
                  <a:pt x="273" y="60"/>
                </a:cubicBezTo>
                <a:cubicBezTo>
                  <a:pt x="258" y="80"/>
                  <a:pt x="258" y="80"/>
                  <a:pt x="258" y="80"/>
                </a:cubicBezTo>
                <a:cubicBezTo>
                  <a:pt x="260" y="81"/>
                  <a:pt x="261" y="82"/>
                  <a:pt x="262" y="83"/>
                </a:cubicBezTo>
                <a:cubicBezTo>
                  <a:pt x="266" y="78"/>
                  <a:pt x="266" y="78"/>
                  <a:pt x="266" y="78"/>
                </a:cubicBezTo>
                <a:cubicBezTo>
                  <a:pt x="268" y="75"/>
                  <a:pt x="271" y="72"/>
                  <a:pt x="272" y="69"/>
                </a:cubicBezTo>
                <a:cubicBezTo>
                  <a:pt x="273" y="69"/>
                  <a:pt x="273" y="69"/>
                  <a:pt x="273" y="69"/>
                </a:cubicBezTo>
                <a:cubicBezTo>
                  <a:pt x="271" y="72"/>
                  <a:pt x="271" y="76"/>
                  <a:pt x="270" y="78"/>
                </a:cubicBezTo>
                <a:cubicBezTo>
                  <a:pt x="268" y="87"/>
                  <a:pt x="268" y="87"/>
                  <a:pt x="268" y="87"/>
                </a:cubicBezTo>
                <a:cubicBezTo>
                  <a:pt x="269" y="88"/>
                  <a:pt x="271" y="89"/>
                  <a:pt x="272" y="91"/>
                </a:cubicBezTo>
                <a:moveTo>
                  <a:pt x="299" y="90"/>
                </a:moveTo>
                <a:cubicBezTo>
                  <a:pt x="303" y="87"/>
                  <a:pt x="303" y="87"/>
                  <a:pt x="303" y="87"/>
                </a:cubicBezTo>
                <a:cubicBezTo>
                  <a:pt x="303" y="86"/>
                  <a:pt x="302" y="84"/>
                  <a:pt x="300" y="82"/>
                </a:cubicBezTo>
                <a:cubicBezTo>
                  <a:pt x="295" y="77"/>
                  <a:pt x="288" y="76"/>
                  <a:pt x="282" y="83"/>
                </a:cubicBezTo>
                <a:cubicBezTo>
                  <a:pt x="280" y="85"/>
                  <a:pt x="278" y="88"/>
                  <a:pt x="278" y="91"/>
                </a:cubicBezTo>
                <a:cubicBezTo>
                  <a:pt x="278" y="94"/>
                  <a:pt x="279" y="96"/>
                  <a:pt x="282" y="99"/>
                </a:cubicBezTo>
                <a:cubicBezTo>
                  <a:pt x="284" y="101"/>
                  <a:pt x="286" y="103"/>
                  <a:pt x="288" y="103"/>
                </a:cubicBezTo>
                <a:cubicBezTo>
                  <a:pt x="297" y="94"/>
                  <a:pt x="297" y="94"/>
                  <a:pt x="297" y="94"/>
                </a:cubicBezTo>
                <a:cubicBezTo>
                  <a:pt x="292" y="88"/>
                  <a:pt x="292" y="88"/>
                  <a:pt x="292" y="88"/>
                </a:cubicBezTo>
                <a:cubicBezTo>
                  <a:pt x="288" y="92"/>
                  <a:pt x="288" y="92"/>
                  <a:pt x="288" y="92"/>
                </a:cubicBezTo>
                <a:cubicBezTo>
                  <a:pt x="290" y="94"/>
                  <a:pt x="290" y="94"/>
                  <a:pt x="290" y="94"/>
                </a:cubicBezTo>
                <a:cubicBezTo>
                  <a:pt x="287" y="97"/>
                  <a:pt x="287" y="97"/>
                  <a:pt x="287" y="97"/>
                </a:cubicBezTo>
                <a:cubicBezTo>
                  <a:pt x="286" y="97"/>
                  <a:pt x="286" y="96"/>
                  <a:pt x="285" y="96"/>
                </a:cubicBezTo>
                <a:cubicBezTo>
                  <a:pt x="283" y="94"/>
                  <a:pt x="283" y="90"/>
                  <a:pt x="286" y="87"/>
                </a:cubicBezTo>
                <a:cubicBezTo>
                  <a:pt x="290" y="83"/>
                  <a:pt x="294" y="83"/>
                  <a:pt x="296" y="86"/>
                </a:cubicBezTo>
                <a:cubicBezTo>
                  <a:pt x="298" y="87"/>
                  <a:pt x="298" y="89"/>
                  <a:pt x="299" y="90"/>
                </a:cubicBezTo>
                <a:moveTo>
                  <a:pt x="311" y="119"/>
                </a:moveTo>
                <a:cubicBezTo>
                  <a:pt x="322" y="111"/>
                  <a:pt x="322" y="111"/>
                  <a:pt x="322" y="111"/>
                </a:cubicBezTo>
                <a:cubicBezTo>
                  <a:pt x="321" y="110"/>
                  <a:pt x="321" y="108"/>
                  <a:pt x="320" y="107"/>
                </a:cubicBezTo>
                <a:cubicBezTo>
                  <a:pt x="320" y="107"/>
                  <a:pt x="320" y="107"/>
                  <a:pt x="320" y="107"/>
                </a:cubicBezTo>
                <a:cubicBezTo>
                  <a:pt x="308" y="115"/>
                  <a:pt x="308" y="115"/>
                  <a:pt x="308" y="115"/>
                </a:cubicBezTo>
                <a:cubicBezTo>
                  <a:pt x="304" y="117"/>
                  <a:pt x="302" y="117"/>
                  <a:pt x="301" y="115"/>
                </a:cubicBezTo>
                <a:cubicBezTo>
                  <a:pt x="300" y="114"/>
                  <a:pt x="301" y="112"/>
                  <a:pt x="304" y="109"/>
                </a:cubicBezTo>
                <a:cubicBezTo>
                  <a:pt x="316" y="101"/>
                  <a:pt x="316" y="101"/>
                  <a:pt x="316" y="101"/>
                </a:cubicBezTo>
                <a:cubicBezTo>
                  <a:pt x="315" y="100"/>
                  <a:pt x="314" y="98"/>
                  <a:pt x="313" y="97"/>
                </a:cubicBezTo>
                <a:cubicBezTo>
                  <a:pt x="302" y="104"/>
                  <a:pt x="302" y="104"/>
                  <a:pt x="302" y="104"/>
                </a:cubicBezTo>
                <a:cubicBezTo>
                  <a:pt x="295" y="109"/>
                  <a:pt x="294" y="113"/>
                  <a:pt x="297" y="118"/>
                </a:cubicBezTo>
                <a:cubicBezTo>
                  <a:pt x="300" y="123"/>
                  <a:pt x="305" y="123"/>
                  <a:pt x="311" y="119"/>
                </a:cubicBezTo>
                <a:moveTo>
                  <a:pt x="310" y="142"/>
                </a:moveTo>
                <a:cubicBezTo>
                  <a:pt x="332" y="132"/>
                  <a:pt x="332" y="132"/>
                  <a:pt x="332" y="132"/>
                </a:cubicBezTo>
                <a:cubicBezTo>
                  <a:pt x="332" y="130"/>
                  <a:pt x="331" y="129"/>
                  <a:pt x="331" y="127"/>
                </a:cubicBezTo>
                <a:cubicBezTo>
                  <a:pt x="325" y="130"/>
                  <a:pt x="325" y="130"/>
                  <a:pt x="325" y="130"/>
                </a:cubicBezTo>
                <a:cubicBezTo>
                  <a:pt x="322" y="131"/>
                  <a:pt x="319" y="133"/>
                  <a:pt x="316" y="135"/>
                </a:cubicBezTo>
                <a:cubicBezTo>
                  <a:pt x="316" y="135"/>
                  <a:pt x="316" y="135"/>
                  <a:pt x="316" y="135"/>
                </a:cubicBezTo>
                <a:cubicBezTo>
                  <a:pt x="318" y="133"/>
                  <a:pt x="320" y="130"/>
                  <a:pt x="322" y="128"/>
                </a:cubicBezTo>
                <a:cubicBezTo>
                  <a:pt x="328" y="122"/>
                  <a:pt x="328" y="122"/>
                  <a:pt x="328" y="122"/>
                </a:cubicBezTo>
                <a:cubicBezTo>
                  <a:pt x="327" y="120"/>
                  <a:pt x="326" y="118"/>
                  <a:pt x="325" y="116"/>
                </a:cubicBezTo>
                <a:cubicBezTo>
                  <a:pt x="302" y="127"/>
                  <a:pt x="302" y="127"/>
                  <a:pt x="302" y="127"/>
                </a:cubicBezTo>
                <a:cubicBezTo>
                  <a:pt x="303" y="128"/>
                  <a:pt x="304" y="130"/>
                  <a:pt x="305" y="131"/>
                </a:cubicBezTo>
                <a:cubicBezTo>
                  <a:pt x="310" y="129"/>
                  <a:pt x="310" y="129"/>
                  <a:pt x="310" y="129"/>
                </a:cubicBezTo>
                <a:cubicBezTo>
                  <a:pt x="314" y="127"/>
                  <a:pt x="317" y="125"/>
                  <a:pt x="320" y="124"/>
                </a:cubicBezTo>
                <a:cubicBezTo>
                  <a:pt x="320" y="124"/>
                  <a:pt x="320" y="124"/>
                  <a:pt x="320" y="124"/>
                </a:cubicBezTo>
                <a:cubicBezTo>
                  <a:pt x="318" y="126"/>
                  <a:pt x="315" y="128"/>
                  <a:pt x="313" y="131"/>
                </a:cubicBezTo>
                <a:cubicBezTo>
                  <a:pt x="308" y="137"/>
                  <a:pt x="308" y="137"/>
                  <a:pt x="308" y="137"/>
                </a:cubicBezTo>
                <a:cubicBezTo>
                  <a:pt x="308" y="139"/>
                  <a:pt x="309" y="141"/>
                  <a:pt x="310" y="142"/>
                </a:cubicBezTo>
                <a:moveTo>
                  <a:pt x="312" y="150"/>
                </a:moveTo>
                <a:cubicBezTo>
                  <a:pt x="336" y="142"/>
                  <a:pt x="336" y="142"/>
                  <a:pt x="336" y="142"/>
                </a:cubicBezTo>
                <a:cubicBezTo>
                  <a:pt x="335" y="140"/>
                  <a:pt x="335" y="138"/>
                  <a:pt x="334" y="136"/>
                </a:cubicBezTo>
                <a:cubicBezTo>
                  <a:pt x="311" y="145"/>
                  <a:pt x="311" y="145"/>
                  <a:pt x="311" y="145"/>
                </a:cubicBezTo>
                <a:cubicBezTo>
                  <a:pt x="311" y="146"/>
                  <a:pt x="312" y="148"/>
                  <a:pt x="312" y="150"/>
                </a:cubicBezTo>
                <a:moveTo>
                  <a:pt x="316" y="162"/>
                </a:moveTo>
                <a:cubicBezTo>
                  <a:pt x="341" y="163"/>
                  <a:pt x="341" y="163"/>
                  <a:pt x="341" y="163"/>
                </a:cubicBezTo>
                <a:cubicBezTo>
                  <a:pt x="341" y="161"/>
                  <a:pt x="341" y="159"/>
                  <a:pt x="340" y="157"/>
                </a:cubicBezTo>
                <a:cubicBezTo>
                  <a:pt x="330" y="157"/>
                  <a:pt x="330" y="157"/>
                  <a:pt x="330" y="157"/>
                </a:cubicBezTo>
                <a:cubicBezTo>
                  <a:pt x="327" y="158"/>
                  <a:pt x="324" y="158"/>
                  <a:pt x="321" y="158"/>
                </a:cubicBezTo>
                <a:cubicBezTo>
                  <a:pt x="321" y="158"/>
                  <a:pt x="321" y="158"/>
                  <a:pt x="321" y="158"/>
                </a:cubicBezTo>
                <a:cubicBezTo>
                  <a:pt x="324" y="157"/>
                  <a:pt x="327" y="155"/>
                  <a:pt x="329" y="154"/>
                </a:cubicBezTo>
                <a:cubicBezTo>
                  <a:pt x="338" y="150"/>
                  <a:pt x="338" y="150"/>
                  <a:pt x="338" y="150"/>
                </a:cubicBezTo>
                <a:cubicBezTo>
                  <a:pt x="338" y="149"/>
                  <a:pt x="338" y="149"/>
                  <a:pt x="338" y="149"/>
                </a:cubicBezTo>
                <a:cubicBezTo>
                  <a:pt x="338" y="147"/>
                  <a:pt x="337" y="146"/>
                  <a:pt x="337" y="144"/>
                </a:cubicBezTo>
                <a:cubicBezTo>
                  <a:pt x="314" y="156"/>
                  <a:pt x="314" y="156"/>
                  <a:pt x="314" y="156"/>
                </a:cubicBezTo>
                <a:cubicBezTo>
                  <a:pt x="315" y="158"/>
                  <a:pt x="315" y="160"/>
                  <a:pt x="316" y="162"/>
                </a:cubicBezTo>
                <a:moveTo>
                  <a:pt x="338" y="180"/>
                </a:moveTo>
                <a:cubicBezTo>
                  <a:pt x="343" y="179"/>
                  <a:pt x="343" y="179"/>
                  <a:pt x="343" y="179"/>
                </a:cubicBezTo>
                <a:cubicBezTo>
                  <a:pt x="343" y="178"/>
                  <a:pt x="343" y="176"/>
                  <a:pt x="343" y="174"/>
                </a:cubicBezTo>
                <a:cubicBezTo>
                  <a:pt x="343" y="170"/>
                  <a:pt x="343" y="170"/>
                  <a:pt x="343" y="170"/>
                </a:cubicBezTo>
                <a:cubicBezTo>
                  <a:pt x="342" y="169"/>
                  <a:pt x="342" y="167"/>
                  <a:pt x="342" y="166"/>
                </a:cubicBezTo>
                <a:cubicBezTo>
                  <a:pt x="317" y="169"/>
                  <a:pt x="317" y="169"/>
                  <a:pt x="317" y="169"/>
                </a:cubicBezTo>
                <a:cubicBezTo>
                  <a:pt x="318" y="173"/>
                  <a:pt x="318" y="178"/>
                  <a:pt x="319" y="182"/>
                </a:cubicBezTo>
                <a:cubicBezTo>
                  <a:pt x="324" y="182"/>
                  <a:pt x="324" y="182"/>
                  <a:pt x="324" y="182"/>
                </a:cubicBezTo>
                <a:cubicBezTo>
                  <a:pt x="323" y="174"/>
                  <a:pt x="323" y="174"/>
                  <a:pt x="323" y="174"/>
                </a:cubicBezTo>
                <a:cubicBezTo>
                  <a:pt x="328" y="173"/>
                  <a:pt x="328" y="173"/>
                  <a:pt x="328" y="173"/>
                </a:cubicBezTo>
                <a:cubicBezTo>
                  <a:pt x="328" y="180"/>
                  <a:pt x="328" y="180"/>
                  <a:pt x="328" y="180"/>
                </a:cubicBezTo>
                <a:cubicBezTo>
                  <a:pt x="334" y="180"/>
                  <a:pt x="334" y="180"/>
                  <a:pt x="334" y="180"/>
                </a:cubicBezTo>
                <a:cubicBezTo>
                  <a:pt x="333" y="173"/>
                  <a:pt x="333" y="173"/>
                  <a:pt x="333" y="173"/>
                </a:cubicBezTo>
                <a:cubicBezTo>
                  <a:pt x="337" y="172"/>
                  <a:pt x="337" y="172"/>
                  <a:pt x="337" y="172"/>
                </a:cubicBezTo>
                <a:lnTo>
                  <a:pt x="338" y="180"/>
                </a:lnTo>
                <a:close/>
                <a:moveTo>
                  <a:pt x="339" y="192"/>
                </a:moveTo>
                <a:cubicBezTo>
                  <a:pt x="339" y="194"/>
                  <a:pt x="338" y="195"/>
                  <a:pt x="336" y="195"/>
                </a:cubicBezTo>
                <a:cubicBezTo>
                  <a:pt x="334" y="195"/>
                  <a:pt x="333" y="194"/>
                  <a:pt x="333" y="192"/>
                </a:cubicBezTo>
                <a:cubicBezTo>
                  <a:pt x="333" y="190"/>
                  <a:pt x="333" y="190"/>
                  <a:pt x="333" y="190"/>
                </a:cubicBezTo>
                <a:cubicBezTo>
                  <a:pt x="339" y="190"/>
                  <a:pt x="339" y="190"/>
                  <a:pt x="339" y="190"/>
                </a:cubicBezTo>
                <a:cubicBezTo>
                  <a:pt x="339" y="191"/>
                  <a:pt x="339" y="191"/>
                  <a:pt x="339" y="192"/>
                </a:cubicBezTo>
                <a:moveTo>
                  <a:pt x="342" y="198"/>
                </a:moveTo>
                <a:cubicBezTo>
                  <a:pt x="343" y="197"/>
                  <a:pt x="344" y="197"/>
                  <a:pt x="344" y="195"/>
                </a:cubicBezTo>
                <a:cubicBezTo>
                  <a:pt x="344" y="193"/>
                  <a:pt x="344" y="193"/>
                  <a:pt x="344" y="192"/>
                </a:cubicBezTo>
                <a:cubicBezTo>
                  <a:pt x="344" y="190"/>
                  <a:pt x="344" y="188"/>
                  <a:pt x="344" y="186"/>
                </a:cubicBezTo>
                <a:cubicBezTo>
                  <a:pt x="344" y="186"/>
                  <a:pt x="344" y="185"/>
                  <a:pt x="344" y="185"/>
                </a:cubicBezTo>
                <a:cubicBezTo>
                  <a:pt x="319" y="185"/>
                  <a:pt x="319" y="185"/>
                  <a:pt x="319" y="185"/>
                </a:cubicBezTo>
                <a:cubicBezTo>
                  <a:pt x="319" y="186"/>
                  <a:pt x="319" y="188"/>
                  <a:pt x="319" y="190"/>
                </a:cubicBezTo>
                <a:cubicBezTo>
                  <a:pt x="328" y="190"/>
                  <a:pt x="328" y="190"/>
                  <a:pt x="328" y="190"/>
                </a:cubicBezTo>
                <a:cubicBezTo>
                  <a:pt x="328" y="191"/>
                  <a:pt x="328" y="191"/>
                  <a:pt x="328" y="191"/>
                </a:cubicBezTo>
                <a:cubicBezTo>
                  <a:pt x="328" y="193"/>
                  <a:pt x="327" y="193"/>
                  <a:pt x="324" y="194"/>
                </a:cubicBezTo>
                <a:cubicBezTo>
                  <a:pt x="321" y="194"/>
                  <a:pt x="320" y="195"/>
                  <a:pt x="319" y="195"/>
                </a:cubicBezTo>
                <a:cubicBezTo>
                  <a:pt x="319" y="197"/>
                  <a:pt x="318" y="199"/>
                  <a:pt x="318" y="201"/>
                </a:cubicBezTo>
                <a:cubicBezTo>
                  <a:pt x="319" y="200"/>
                  <a:pt x="323" y="200"/>
                  <a:pt x="326" y="199"/>
                </a:cubicBezTo>
                <a:cubicBezTo>
                  <a:pt x="328" y="199"/>
                  <a:pt x="329" y="198"/>
                  <a:pt x="330" y="197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31" y="198"/>
                  <a:pt x="333" y="200"/>
                  <a:pt x="336" y="200"/>
                </a:cubicBezTo>
                <a:cubicBezTo>
                  <a:pt x="339" y="200"/>
                  <a:pt x="341" y="200"/>
                  <a:pt x="342" y="198"/>
                </a:cubicBezTo>
                <a:moveTo>
                  <a:pt x="340" y="219"/>
                </a:moveTo>
                <a:cubicBezTo>
                  <a:pt x="341" y="217"/>
                  <a:pt x="342" y="216"/>
                  <a:pt x="342" y="213"/>
                </a:cubicBezTo>
                <a:cubicBezTo>
                  <a:pt x="343" y="208"/>
                  <a:pt x="340" y="205"/>
                  <a:pt x="336" y="204"/>
                </a:cubicBezTo>
                <a:cubicBezTo>
                  <a:pt x="332" y="204"/>
                  <a:pt x="330" y="206"/>
                  <a:pt x="328" y="209"/>
                </a:cubicBezTo>
                <a:cubicBezTo>
                  <a:pt x="326" y="211"/>
                  <a:pt x="326" y="212"/>
                  <a:pt x="324" y="212"/>
                </a:cubicBezTo>
                <a:cubicBezTo>
                  <a:pt x="323" y="211"/>
                  <a:pt x="323" y="210"/>
                  <a:pt x="323" y="209"/>
                </a:cubicBezTo>
                <a:cubicBezTo>
                  <a:pt x="323" y="207"/>
                  <a:pt x="324" y="205"/>
                  <a:pt x="325" y="204"/>
                </a:cubicBezTo>
                <a:cubicBezTo>
                  <a:pt x="320" y="202"/>
                  <a:pt x="320" y="202"/>
                  <a:pt x="320" y="202"/>
                </a:cubicBezTo>
                <a:cubicBezTo>
                  <a:pt x="319" y="203"/>
                  <a:pt x="318" y="205"/>
                  <a:pt x="317" y="207"/>
                </a:cubicBezTo>
                <a:cubicBezTo>
                  <a:pt x="317" y="213"/>
                  <a:pt x="320" y="217"/>
                  <a:pt x="324" y="217"/>
                </a:cubicBezTo>
                <a:cubicBezTo>
                  <a:pt x="327" y="218"/>
                  <a:pt x="330" y="216"/>
                  <a:pt x="332" y="213"/>
                </a:cubicBezTo>
                <a:cubicBezTo>
                  <a:pt x="334" y="211"/>
                  <a:pt x="334" y="210"/>
                  <a:pt x="336" y="210"/>
                </a:cubicBezTo>
                <a:cubicBezTo>
                  <a:pt x="337" y="210"/>
                  <a:pt x="337" y="211"/>
                  <a:pt x="337" y="213"/>
                </a:cubicBezTo>
                <a:cubicBezTo>
                  <a:pt x="337" y="215"/>
                  <a:pt x="336" y="216"/>
                  <a:pt x="335" y="217"/>
                </a:cubicBezTo>
                <a:lnTo>
                  <a:pt x="340" y="219"/>
                </a:lnTo>
                <a:close/>
                <a:moveTo>
                  <a:pt x="314" y="223"/>
                </a:moveTo>
                <a:cubicBezTo>
                  <a:pt x="339" y="229"/>
                  <a:pt x="339" y="229"/>
                  <a:pt x="339" y="229"/>
                </a:cubicBezTo>
                <a:cubicBezTo>
                  <a:pt x="340" y="224"/>
                  <a:pt x="340" y="224"/>
                  <a:pt x="340" y="224"/>
                </a:cubicBezTo>
                <a:cubicBezTo>
                  <a:pt x="316" y="218"/>
                  <a:pt x="316" y="218"/>
                  <a:pt x="316" y="218"/>
                </a:cubicBezTo>
                <a:cubicBezTo>
                  <a:pt x="315" y="220"/>
                  <a:pt x="315" y="222"/>
                  <a:pt x="314" y="223"/>
                </a:cubicBezTo>
                <a:moveTo>
                  <a:pt x="327" y="246"/>
                </a:moveTo>
                <a:cubicBezTo>
                  <a:pt x="332" y="248"/>
                  <a:pt x="332" y="248"/>
                  <a:pt x="332" y="248"/>
                </a:cubicBezTo>
                <a:cubicBezTo>
                  <a:pt x="333" y="247"/>
                  <a:pt x="333" y="246"/>
                  <a:pt x="334" y="245"/>
                </a:cubicBezTo>
                <a:cubicBezTo>
                  <a:pt x="337" y="237"/>
                  <a:pt x="337" y="237"/>
                  <a:pt x="337" y="237"/>
                </a:cubicBezTo>
                <a:cubicBezTo>
                  <a:pt x="337" y="235"/>
                  <a:pt x="337" y="234"/>
                  <a:pt x="338" y="233"/>
                </a:cubicBezTo>
                <a:cubicBezTo>
                  <a:pt x="332" y="231"/>
                  <a:pt x="332" y="231"/>
                  <a:pt x="332" y="231"/>
                </a:cubicBezTo>
                <a:cubicBezTo>
                  <a:pt x="331" y="236"/>
                  <a:pt x="331" y="236"/>
                  <a:pt x="331" y="236"/>
                </a:cubicBezTo>
                <a:cubicBezTo>
                  <a:pt x="312" y="230"/>
                  <a:pt x="312" y="230"/>
                  <a:pt x="312" y="230"/>
                </a:cubicBezTo>
                <a:cubicBezTo>
                  <a:pt x="312" y="232"/>
                  <a:pt x="311" y="233"/>
                  <a:pt x="311" y="235"/>
                </a:cubicBezTo>
                <a:cubicBezTo>
                  <a:pt x="329" y="241"/>
                  <a:pt x="329" y="241"/>
                  <a:pt x="329" y="241"/>
                </a:cubicBezTo>
                <a:lnTo>
                  <a:pt x="327" y="246"/>
                </a:lnTo>
                <a:close/>
                <a:moveTo>
                  <a:pt x="313" y="255"/>
                </a:moveTo>
                <a:cubicBezTo>
                  <a:pt x="323" y="268"/>
                  <a:pt x="323" y="268"/>
                  <a:pt x="323" y="268"/>
                </a:cubicBezTo>
                <a:cubicBezTo>
                  <a:pt x="324" y="266"/>
                  <a:pt x="325" y="265"/>
                  <a:pt x="325" y="263"/>
                </a:cubicBezTo>
                <a:cubicBezTo>
                  <a:pt x="326" y="262"/>
                  <a:pt x="326" y="262"/>
                  <a:pt x="326" y="262"/>
                </a:cubicBezTo>
                <a:cubicBezTo>
                  <a:pt x="321" y="258"/>
                  <a:pt x="321" y="258"/>
                  <a:pt x="321" y="258"/>
                </a:cubicBezTo>
                <a:cubicBezTo>
                  <a:pt x="320" y="257"/>
                  <a:pt x="319" y="256"/>
                  <a:pt x="318" y="255"/>
                </a:cubicBezTo>
                <a:cubicBezTo>
                  <a:pt x="318" y="255"/>
                  <a:pt x="318" y="255"/>
                  <a:pt x="318" y="255"/>
                </a:cubicBezTo>
                <a:cubicBezTo>
                  <a:pt x="319" y="255"/>
                  <a:pt x="321" y="256"/>
                  <a:pt x="323" y="256"/>
                </a:cubicBezTo>
                <a:cubicBezTo>
                  <a:pt x="329" y="257"/>
                  <a:pt x="329" y="257"/>
                  <a:pt x="329" y="257"/>
                </a:cubicBezTo>
                <a:cubicBezTo>
                  <a:pt x="329" y="256"/>
                  <a:pt x="329" y="256"/>
                  <a:pt x="329" y="256"/>
                </a:cubicBezTo>
                <a:cubicBezTo>
                  <a:pt x="330" y="254"/>
                  <a:pt x="330" y="253"/>
                  <a:pt x="331" y="251"/>
                </a:cubicBezTo>
                <a:cubicBezTo>
                  <a:pt x="315" y="250"/>
                  <a:pt x="315" y="250"/>
                  <a:pt x="315" y="250"/>
                </a:cubicBezTo>
                <a:cubicBezTo>
                  <a:pt x="306" y="246"/>
                  <a:pt x="306" y="246"/>
                  <a:pt x="306" y="246"/>
                </a:cubicBezTo>
                <a:cubicBezTo>
                  <a:pt x="305" y="247"/>
                  <a:pt x="305" y="249"/>
                  <a:pt x="304" y="251"/>
                </a:cubicBezTo>
                <a:lnTo>
                  <a:pt x="313" y="255"/>
                </a:lnTo>
                <a:close/>
                <a:moveTo>
                  <a:pt x="308" y="269"/>
                </a:moveTo>
                <a:cubicBezTo>
                  <a:pt x="313" y="272"/>
                  <a:pt x="317" y="273"/>
                  <a:pt x="320" y="273"/>
                </a:cubicBezTo>
                <a:cubicBezTo>
                  <a:pt x="320" y="272"/>
                  <a:pt x="321" y="271"/>
                  <a:pt x="322" y="270"/>
                </a:cubicBezTo>
                <a:cubicBezTo>
                  <a:pt x="319" y="269"/>
                  <a:pt x="315" y="268"/>
                  <a:pt x="310" y="265"/>
                </a:cubicBezTo>
                <a:cubicBezTo>
                  <a:pt x="305" y="262"/>
                  <a:pt x="302" y="259"/>
                  <a:pt x="301" y="256"/>
                </a:cubicBezTo>
                <a:cubicBezTo>
                  <a:pt x="301" y="256"/>
                  <a:pt x="301" y="256"/>
                  <a:pt x="301" y="256"/>
                </a:cubicBezTo>
                <a:cubicBezTo>
                  <a:pt x="300" y="257"/>
                  <a:pt x="299" y="258"/>
                  <a:pt x="299" y="259"/>
                </a:cubicBezTo>
                <a:cubicBezTo>
                  <a:pt x="300" y="262"/>
                  <a:pt x="303" y="265"/>
                  <a:pt x="308" y="269"/>
                </a:cubicBezTo>
                <a:moveTo>
                  <a:pt x="355" y="190"/>
                </a:moveTo>
                <a:cubicBezTo>
                  <a:pt x="355" y="281"/>
                  <a:pt x="281" y="356"/>
                  <a:pt x="190" y="356"/>
                </a:cubicBezTo>
                <a:cubicBezTo>
                  <a:pt x="98" y="356"/>
                  <a:pt x="24" y="281"/>
                  <a:pt x="24" y="190"/>
                </a:cubicBezTo>
                <a:cubicBezTo>
                  <a:pt x="24" y="98"/>
                  <a:pt x="98" y="24"/>
                  <a:pt x="190" y="24"/>
                </a:cubicBezTo>
                <a:cubicBezTo>
                  <a:pt x="281" y="24"/>
                  <a:pt x="355" y="98"/>
                  <a:pt x="355" y="190"/>
                </a:cubicBezTo>
                <a:moveTo>
                  <a:pt x="366" y="162"/>
                </a:moveTo>
                <a:cubicBezTo>
                  <a:pt x="357" y="152"/>
                  <a:pt x="357" y="152"/>
                  <a:pt x="357" y="152"/>
                </a:cubicBezTo>
                <a:cubicBezTo>
                  <a:pt x="361" y="141"/>
                  <a:pt x="361" y="141"/>
                  <a:pt x="361" y="141"/>
                </a:cubicBezTo>
                <a:cubicBezTo>
                  <a:pt x="351" y="132"/>
                  <a:pt x="351" y="132"/>
                  <a:pt x="351" y="132"/>
                </a:cubicBezTo>
                <a:cubicBezTo>
                  <a:pt x="354" y="120"/>
                  <a:pt x="354" y="120"/>
                  <a:pt x="354" y="120"/>
                </a:cubicBezTo>
                <a:cubicBezTo>
                  <a:pt x="343" y="113"/>
                  <a:pt x="343" y="113"/>
                  <a:pt x="343" y="113"/>
                </a:cubicBezTo>
                <a:cubicBezTo>
                  <a:pt x="344" y="100"/>
                  <a:pt x="344" y="100"/>
                  <a:pt x="344" y="100"/>
                </a:cubicBezTo>
                <a:cubicBezTo>
                  <a:pt x="332" y="94"/>
                  <a:pt x="332" y="94"/>
                  <a:pt x="332" y="94"/>
                </a:cubicBezTo>
                <a:cubicBezTo>
                  <a:pt x="332" y="82"/>
                  <a:pt x="332" y="82"/>
                  <a:pt x="332" y="82"/>
                </a:cubicBezTo>
                <a:cubicBezTo>
                  <a:pt x="319" y="77"/>
                  <a:pt x="319" y="77"/>
                  <a:pt x="319" y="77"/>
                </a:cubicBezTo>
                <a:cubicBezTo>
                  <a:pt x="317" y="65"/>
                  <a:pt x="317" y="65"/>
                  <a:pt x="317" y="65"/>
                </a:cubicBezTo>
                <a:cubicBezTo>
                  <a:pt x="305" y="62"/>
                  <a:pt x="305" y="62"/>
                  <a:pt x="305" y="62"/>
                </a:cubicBezTo>
                <a:cubicBezTo>
                  <a:pt x="301" y="50"/>
                  <a:pt x="301" y="50"/>
                  <a:pt x="301" y="50"/>
                </a:cubicBezTo>
                <a:cubicBezTo>
                  <a:pt x="288" y="49"/>
                  <a:pt x="288" y="49"/>
                  <a:pt x="288" y="49"/>
                </a:cubicBezTo>
                <a:cubicBezTo>
                  <a:pt x="283" y="38"/>
                  <a:pt x="283" y="38"/>
                  <a:pt x="283" y="38"/>
                </a:cubicBezTo>
                <a:cubicBezTo>
                  <a:pt x="270" y="38"/>
                  <a:pt x="270" y="38"/>
                  <a:pt x="270" y="38"/>
                </a:cubicBezTo>
                <a:cubicBezTo>
                  <a:pt x="264" y="27"/>
                  <a:pt x="264" y="27"/>
                  <a:pt x="264" y="27"/>
                </a:cubicBezTo>
                <a:cubicBezTo>
                  <a:pt x="251" y="29"/>
                  <a:pt x="251" y="29"/>
                  <a:pt x="251" y="29"/>
                </a:cubicBezTo>
                <a:cubicBezTo>
                  <a:pt x="243" y="19"/>
                  <a:pt x="243" y="19"/>
                  <a:pt x="243" y="19"/>
                </a:cubicBezTo>
                <a:cubicBezTo>
                  <a:pt x="231" y="23"/>
                  <a:pt x="231" y="23"/>
                  <a:pt x="231" y="23"/>
                </a:cubicBezTo>
                <a:cubicBezTo>
                  <a:pt x="222" y="14"/>
                  <a:pt x="222" y="14"/>
                  <a:pt x="222" y="14"/>
                </a:cubicBezTo>
                <a:cubicBezTo>
                  <a:pt x="210" y="19"/>
                  <a:pt x="210" y="19"/>
                  <a:pt x="210" y="19"/>
                </a:cubicBezTo>
                <a:cubicBezTo>
                  <a:pt x="200" y="11"/>
                  <a:pt x="200" y="11"/>
                  <a:pt x="200" y="11"/>
                </a:cubicBezTo>
                <a:cubicBezTo>
                  <a:pt x="189" y="18"/>
                  <a:pt x="189" y="18"/>
                  <a:pt x="189" y="18"/>
                </a:cubicBezTo>
                <a:cubicBezTo>
                  <a:pt x="178" y="11"/>
                  <a:pt x="178" y="11"/>
                  <a:pt x="178" y="11"/>
                </a:cubicBezTo>
                <a:cubicBezTo>
                  <a:pt x="168" y="19"/>
                  <a:pt x="168" y="19"/>
                  <a:pt x="168" y="19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7" y="23"/>
                  <a:pt x="147" y="23"/>
                  <a:pt x="147" y="23"/>
                </a:cubicBezTo>
                <a:cubicBezTo>
                  <a:pt x="135" y="19"/>
                  <a:pt x="135" y="19"/>
                  <a:pt x="135" y="19"/>
                </a:cubicBezTo>
                <a:cubicBezTo>
                  <a:pt x="127" y="30"/>
                  <a:pt x="127" y="30"/>
                  <a:pt x="127" y="30"/>
                </a:cubicBezTo>
                <a:cubicBezTo>
                  <a:pt x="115" y="27"/>
                  <a:pt x="115" y="27"/>
                  <a:pt x="115" y="27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95" y="38"/>
                  <a:pt x="95" y="38"/>
                  <a:pt x="95" y="38"/>
                </a:cubicBezTo>
                <a:cubicBezTo>
                  <a:pt x="90" y="50"/>
                  <a:pt x="90" y="50"/>
                  <a:pt x="90" y="50"/>
                </a:cubicBezTo>
                <a:cubicBezTo>
                  <a:pt x="77" y="51"/>
                  <a:pt x="77" y="51"/>
                  <a:pt x="77" y="51"/>
                </a:cubicBezTo>
                <a:cubicBezTo>
                  <a:pt x="73" y="63"/>
                  <a:pt x="73" y="63"/>
                  <a:pt x="73" y="63"/>
                </a:cubicBezTo>
                <a:cubicBezTo>
                  <a:pt x="61" y="65"/>
                  <a:pt x="61" y="65"/>
                  <a:pt x="61" y="65"/>
                </a:cubicBezTo>
                <a:cubicBezTo>
                  <a:pt x="58" y="78"/>
                  <a:pt x="58" y="78"/>
                  <a:pt x="58" y="78"/>
                </a:cubicBezTo>
                <a:cubicBezTo>
                  <a:pt x="47" y="82"/>
                  <a:pt x="47" y="82"/>
                  <a:pt x="47" y="82"/>
                </a:cubicBezTo>
                <a:cubicBezTo>
                  <a:pt x="46" y="95"/>
                  <a:pt x="46" y="95"/>
                  <a:pt x="46" y="95"/>
                </a:cubicBezTo>
                <a:cubicBezTo>
                  <a:pt x="35" y="100"/>
                  <a:pt x="35" y="100"/>
                  <a:pt x="35" y="100"/>
                </a:cubicBezTo>
                <a:cubicBezTo>
                  <a:pt x="35" y="114"/>
                  <a:pt x="35" y="114"/>
                  <a:pt x="35" y="114"/>
                </a:cubicBezTo>
                <a:cubicBezTo>
                  <a:pt x="25" y="120"/>
                  <a:pt x="25" y="120"/>
                  <a:pt x="25" y="120"/>
                </a:cubicBezTo>
                <a:cubicBezTo>
                  <a:pt x="27" y="133"/>
                  <a:pt x="27" y="133"/>
                  <a:pt x="27" y="133"/>
                </a:cubicBezTo>
                <a:cubicBezTo>
                  <a:pt x="18" y="141"/>
                  <a:pt x="18" y="141"/>
                  <a:pt x="18" y="141"/>
                </a:cubicBezTo>
                <a:cubicBezTo>
                  <a:pt x="21" y="153"/>
                  <a:pt x="21" y="153"/>
                  <a:pt x="21" y="153"/>
                </a:cubicBezTo>
                <a:cubicBezTo>
                  <a:pt x="13" y="162"/>
                  <a:pt x="13" y="162"/>
                  <a:pt x="13" y="162"/>
                </a:cubicBezTo>
                <a:cubicBezTo>
                  <a:pt x="18" y="174"/>
                  <a:pt x="18" y="174"/>
                  <a:pt x="18" y="174"/>
                </a:cubicBezTo>
                <a:cubicBezTo>
                  <a:pt x="11" y="184"/>
                  <a:pt x="11" y="184"/>
                  <a:pt x="11" y="184"/>
                </a:cubicBezTo>
                <a:cubicBezTo>
                  <a:pt x="18" y="196"/>
                  <a:pt x="18" y="196"/>
                  <a:pt x="18" y="196"/>
                </a:cubicBezTo>
                <a:cubicBezTo>
                  <a:pt x="11" y="206"/>
                  <a:pt x="11" y="206"/>
                  <a:pt x="11" y="206"/>
                </a:cubicBezTo>
                <a:cubicBezTo>
                  <a:pt x="20" y="217"/>
                  <a:pt x="20" y="217"/>
                  <a:pt x="20" y="217"/>
                </a:cubicBezTo>
                <a:cubicBezTo>
                  <a:pt x="15" y="228"/>
                  <a:pt x="15" y="228"/>
                  <a:pt x="15" y="228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21" y="249"/>
                  <a:pt x="21" y="249"/>
                  <a:pt x="21" y="249"/>
                </a:cubicBezTo>
                <a:cubicBezTo>
                  <a:pt x="31" y="257"/>
                  <a:pt x="31" y="257"/>
                  <a:pt x="31" y="257"/>
                </a:cubicBezTo>
                <a:cubicBezTo>
                  <a:pt x="29" y="269"/>
                  <a:pt x="29" y="269"/>
                  <a:pt x="29" y="269"/>
                </a:cubicBezTo>
                <a:cubicBezTo>
                  <a:pt x="41" y="276"/>
                  <a:pt x="41" y="276"/>
                  <a:pt x="41" y="276"/>
                </a:cubicBezTo>
                <a:cubicBezTo>
                  <a:pt x="40" y="288"/>
                  <a:pt x="40" y="288"/>
                  <a:pt x="40" y="288"/>
                </a:cubicBezTo>
                <a:cubicBezTo>
                  <a:pt x="52" y="294"/>
                  <a:pt x="52" y="294"/>
                  <a:pt x="52" y="294"/>
                </a:cubicBezTo>
                <a:cubicBezTo>
                  <a:pt x="54" y="306"/>
                  <a:pt x="54" y="306"/>
                  <a:pt x="54" y="306"/>
                </a:cubicBezTo>
                <a:cubicBezTo>
                  <a:pt x="66" y="310"/>
                  <a:pt x="66" y="310"/>
                  <a:pt x="66" y="310"/>
                </a:cubicBezTo>
                <a:cubicBezTo>
                  <a:pt x="69" y="322"/>
                  <a:pt x="69" y="322"/>
                  <a:pt x="69" y="322"/>
                </a:cubicBezTo>
                <a:cubicBezTo>
                  <a:pt x="82" y="324"/>
                  <a:pt x="82" y="324"/>
                  <a:pt x="82" y="324"/>
                </a:cubicBezTo>
                <a:cubicBezTo>
                  <a:pt x="86" y="336"/>
                  <a:pt x="86" y="336"/>
                  <a:pt x="86" y="336"/>
                </a:cubicBezTo>
                <a:cubicBezTo>
                  <a:pt x="99" y="336"/>
                  <a:pt x="99" y="336"/>
                  <a:pt x="99" y="336"/>
                </a:cubicBezTo>
                <a:cubicBezTo>
                  <a:pt x="105" y="347"/>
                  <a:pt x="105" y="347"/>
                  <a:pt x="105" y="347"/>
                </a:cubicBezTo>
                <a:cubicBezTo>
                  <a:pt x="118" y="346"/>
                  <a:pt x="118" y="346"/>
                  <a:pt x="118" y="34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38" y="354"/>
                  <a:pt x="138" y="354"/>
                  <a:pt x="138" y="354"/>
                </a:cubicBezTo>
                <a:cubicBezTo>
                  <a:pt x="146" y="363"/>
                  <a:pt x="146" y="363"/>
                  <a:pt x="146" y="363"/>
                </a:cubicBezTo>
                <a:cubicBezTo>
                  <a:pt x="158" y="359"/>
                  <a:pt x="158" y="359"/>
                  <a:pt x="158" y="359"/>
                </a:cubicBezTo>
                <a:cubicBezTo>
                  <a:pt x="167" y="367"/>
                  <a:pt x="167" y="367"/>
                  <a:pt x="167" y="367"/>
                </a:cubicBezTo>
                <a:cubicBezTo>
                  <a:pt x="179" y="361"/>
                  <a:pt x="179" y="361"/>
                  <a:pt x="179" y="361"/>
                </a:cubicBezTo>
                <a:cubicBezTo>
                  <a:pt x="189" y="368"/>
                  <a:pt x="189" y="368"/>
                  <a:pt x="189" y="368"/>
                </a:cubicBezTo>
                <a:cubicBezTo>
                  <a:pt x="200" y="361"/>
                  <a:pt x="200" y="361"/>
                  <a:pt x="200" y="361"/>
                </a:cubicBezTo>
                <a:cubicBezTo>
                  <a:pt x="211" y="367"/>
                  <a:pt x="211" y="367"/>
                  <a:pt x="211" y="367"/>
                </a:cubicBezTo>
                <a:cubicBezTo>
                  <a:pt x="221" y="359"/>
                  <a:pt x="221" y="359"/>
                  <a:pt x="221" y="359"/>
                </a:cubicBezTo>
                <a:cubicBezTo>
                  <a:pt x="233" y="363"/>
                  <a:pt x="233" y="363"/>
                  <a:pt x="233" y="363"/>
                </a:cubicBezTo>
                <a:cubicBezTo>
                  <a:pt x="242" y="353"/>
                  <a:pt x="242" y="353"/>
                  <a:pt x="242" y="353"/>
                </a:cubicBezTo>
                <a:cubicBezTo>
                  <a:pt x="254" y="356"/>
                  <a:pt x="254" y="356"/>
                  <a:pt x="254" y="356"/>
                </a:cubicBezTo>
                <a:cubicBezTo>
                  <a:pt x="262" y="346"/>
                  <a:pt x="262" y="346"/>
                  <a:pt x="262" y="346"/>
                </a:cubicBezTo>
                <a:cubicBezTo>
                  <a:pt x="274" y="347"/>
                  <a:pt x="274" y="347"/>
                  <a:pt x="274" y="347"/>
                </a:cubicBezTo>
                <a:cubicBezTo>
                  <a:pt x="280" y="336"/>
                  <a:pt x="280" y="336"/>
                  <a:pt x="280" y="336"/>
                </a:cubicBezTo>
                <a:cubicBezTo>
                  <a:pt x="293" y="336"/>
                  <a:pt x="293" y="336"/>
                  <a:pt x="293" y="336"/>
                </a:cubicBezTo>
                <a:cubicBezTo>
                  <a:pt x="297" y="323"/>
                  <a:pt x="297" y="323"/>
                  <a:pt x="297" y="323"/>
                </a:cubicBezTo>
                <a:cubicBezTo>
                  <a:pt x="310" y="322"/>
                  <a:pt x="310" y="322"/>
                  <a:pt x="310" y="322"/>
                </a:cubicBezTo>
                <a:cubicBezTo>
                  <a:pt x="313" y="309"/>
                  <a:pt x="313" y="309"/>
                  <a:pt x="313" y="309"/>
                </a:cubicBezTo>
                <a:cubicBezTo>
                  <a:pt x="325" y="306"/>
                  <a:pt x="325" y="306"/>
                  <a:pt x="325" y="306"/>
                </a:cubicBezTo>
                <a:cubicBezTo>
                  <a:pt x="327" y="293"/>
                  <a:pt x="327" y="293"/>
                  <a:pt x="327" y="293"/>
                </a:cubicBezTo>
                <a:cubicBezTo>
                  <a:pt x="338" y="288"/>
                  <a:pt x="338" y="288"/>
                  <a:pt x="338" y="288"/>
                </a:cubicBezTo>
                <a:cubicBezTo>
                  <a:pt x="338" y="275"/>
                  <a:pt x="338" y="275"/>
                  <a:pt x="338" y="275"/>
                </a:cubicBezTo>
                <a:cubicBezTo>
                  <a:pt x="349" y="269"/>
                  <a:pt x="349" y="269"/>
                  <a:pt x="349" y="269"/>
                </a:cubicBezTo>
                <a:cubicBezTo>
                  <a:pt x="348" y="256"/>
                  <a:pt x="348" y="256"/>
                  <a:pt x="348" y="256"/>
                </a:cubicBezTo>
                <a:cubicBezTo>
                  <a:pt x="358" y="249"/>
                  <a:pt x="358" y="249"/>
                  <a:pt x="358" y="249"/>
                </a:cubicBezTo>
                <a:cubicBezTo>
                  <a:pt x="355" y="236"/>
                  <a:pt x="355" y="236"/>
                  <a:pt x="355" y="236"/>
                </a:cubicBezTo>
                <a:cubicBezTo>
                  <a:pt x="364" y="228"/>
                  <a:pt x="364" y="228"/>
                  <a:pt x="364" y="228"/>
                </a:cubicBezTo>
                <a:cubicBezTo>
                  <a:pt x="359" y="216"/>
                  <a:pt x="359" y="216"/>
                  <a:pt x="359" y="216"/>
                </a:cubicBezTo>
                <a:cubicBezTo>
                  <a:pt x="367" y="206"/>
                  <a:pt x="367" y="206"/>
                  <a:pt x="367" y="206"/>
                </a:cubicBezTo>
                <a:cubicBezTo>
                  <a:pt x="361" y="194"/>
                  <a:pt x="361" y="194"/>
                  <a:pt x="361" y="194"/>
                </a:cubicBezTo>
                <a:cubicBezTo>
                  <a:pt x="368" y="184"/>
                  <a:pt x="368" y="184"/>
                  <a:pt x="368" y="184"/>
                </a:cubicBezTo>
                <a:cubicBezTo>
                  <a:pt x="360" y="173"/>
                  <a:pt x="360" y="173"/>
                  <a:pt x="360" y="173"/>
                </a:cubicBezTo>
                <a:lnTo>
                  <a:pt x="366" y="162"/>
                </a:lnTo>
                <a:close/>
                <a:moveTo>
                  <a:pt x="362" y="151"/>
                </a:moveTo>
                <a:cubicBezTo>
                  <a:pt x="371" y="162"/>
                  <a:pt x="371" y="162"/>
                  <a:pt x="371" y="162"/>
                </a:cubicBezTo>
                <a:cubicBezTo>
                  <a:pt x="365" y="173"/>
                  <a:pt x="365" y="173"/>
                  <a:pt x="365" y="173"/>
                </a:cubicBezTo>
                <a:cubicBezTo>
                  <a:pt x="373" y="184"/>
                  <a:pt x="373" y="184"/>
                  <a:pt x="373" y="184"/>
                </a:cubicBezTo>
                <a:cubicBezTo>
                  <a:pt x="366" y="195"/>
                  <a:pt x="366" y="195"/>
                  <a:pt x="366" y="195"/>
                </a:cubicBezTo>
                <a:cubicBezTo>
                  <a:pt x="372" y="207"/>
                  <a:pt x="372" y="207"/>
                  <a:pt x="372" y="207"/>
                </a:cubicBezTo>
                <a:cubicBezTo>
                  <a:pt x="364" y="216"/>
                  <a:pt x="364" y="216"/>
                  <a:pt x="364" y="216"/>
                </a:cubicBezTo>
                <a:cubicBezTo>
                  <a:pt x="369" y="229"/>
                  <a:pt x="369" y="229"/>
                  <a:pt x="369" y="229"/>
                </a:cubicBezTo>
                <a:cubicBezTo>
                  <a:pt x="360" y="238"/>
                  <a:pt x="360" y="238"/>
                  <a:pt x="360" y="238"/>
                </a:cubicBezTo>
                <a:cubicBezTo>
                  <a:pt x="363" y="251"/>
                  <a:pt x="363" y="251"/>
                  <a:pt x="363" y="251"/>
                </a:cubicBezTo>
                <a:cubicBezTo>
                  <a:pt x="352" y="258"/>
                  <a:pt x="352" y="258"/>
                  <a:pt x="352" y="258"/>
                </a:cubicBezTo>
                <a:cubicBezTo>
                  <a:pt x="354" y="272"/>
                  <a:pt x="354" y="272"/>
                  <a:pt x="354" y="272"/>
                </a:cubicBezTo>
                <a:cubicBezTo>
                  <a:pt x="343" y="278"/>
                  <a:pt x="343" y="278"/>
                  <a:pt x="343" y="278"/>
                </a:cubicBezTo>
                <a:cubicBezTo>
                  <a:pt x="343" y="291"/>
                  <a:pt x="343" y="291"/>
                  <a:pt x="343" y="291"/>
                </a:cubicBezTo>
                <a:cubicBezTo>
                  <a:pt x="331" y="296"/>
                  <a:pt x="331" y="296"/>
                  <a:pt x="331" y="296"/>
                </a:cubicBezTo>
                <a:cubicBezTo>
                  <a:pt x="329" y="309"/>
                  <a:pt x="329" y="309"/>
                  <a:pt x="329" y="309"/>
                </a:cubicBezTo>
                <a:cubicBezTo>
                  <a:pt x="317" y="313"/>
                  <a:pt x="317" y="313"/>
                  <a:pt x="317" y="313"/>
                </a:cubicBezTo>
                <a:cubicBezTo>
                  <a:pt x="313" y="326"/>
                  <a:pt x="313" y="326"/>
                  <a:pt x="313" y="326"/>
                </a:cubicBezTo>
                <a:cubicBezTo>
                  <a:pt x="301" y="327"/>
                  <a:pt x="301" y="327"/>
                  <a:pt x="301" y="327"/>
                </a:cubicBezTo>
                <a:cubicBezTo>
                  <a:pt x="295" y="340"/>
                  <a:pt x="295" y="340"/>
                  <a:pt x="295" y="340"/>
                </a:cubicBezTo>
                <a:cubicBezTo>
                  <a:pt x="283" y="340"/>
                  <a:pt x="283" y="340"/>
                  <a:pt x="283" y="340"/>
                </a:cubicBezTo>
                <a:cubicBezTo>
                  <a:pt x="276" y="352"/>
                  <a:pt x="276" y="352"/>
                  <a:pt x="276" y="352"/>
                </a:cubicBezTo>
                <a:cubicBezTo>
                  <a:pt x="264" y="350"/>
                  <a:pt x="264" y="350"/>
                  <a:pt x="264" y="350"/>
                </a:cubicBezTo>
                <a:cubicBezTo>
                  <a:pt x="256" y="361"/>
                  <a:pt x="256" y="361"/>
                  <a:pt x="256" y="361"/>
                </a:cubicBezTo>
                <a:cubicBezTo>
                  <a:pt x="243" y="358"/>
                  <a:pt x="243" y="358"/>
                  <a:pt x="243" y="358"/>
                </a:cubicBezTo>
                <a:cubicBezTo>
                  <a:pt x="234" y="368"/>
                  <a:pt x="234" y="368"/>
                  <a:pt x="234" y="368"/>
                </a:cubicBezTo>
                <a:cubicBezTo>
                  <a:pt x="222" y="364"/>
                  <a:pt x="222" y="364"/>
                  <a:pt x="222" y="364"/>
                </a:cubicBezTo>
                <a:cubicBezTo>
                  <a:pt x="212" y="372"/>
                  <a:pt x="212" y="372"/>
                  <a:pt x="212" y="372"/>
                </a:cubicBezTo>
                <a:cubicBezTo>
                  <a:pt x="201" y="366"/>
                  <a:pt x="201" y="366"/>
                  <a:pt x="201" y="366"/>
                </a:cubicBezTo>
                <a:cubicBezTo>
                  <a:pt x="189" y="374"/>
                  <a:pt x="189" y="374"/>
                  <a:pt x="189" y="374"/>
                </a:cubicBezTo>
                <a:cubicBezTo>
                  <a:pt x="179" y="366"/>
                  <a:pt x="179" y="366"/>
                  <a:pt x="179" y="366"/>
                </a:cubicBezTo>
                <a:cubicBezTo>
                  <a:pt x="167" y="372"/>
                  <a:pt x="167" y="372"/>
                  <a:pt x="167" y="372"/>
                </a:cubicBezTo>
                <a:cubicBezTo>
                  <a:pt x="157" y="364"/>
                  <a:pt x="157" y="364"/>
                  <a:pt x="157" y="364"/>
                </a:cubicBezTo>
                <a:cubicBezTo>
                  <a:pt x="144" y="368"/>
                  <a:pt x="144" y="368"/>
                  <a:pt x="144" y="368"/>
                </a:cubicBezTo>
                <a:cubicBezTo>
                  <a:pt x="136" y="358"/>
                  <a:pt x="136" y="358"/>
                  <a:pt x="136" y="358"/>
                </a:cubicBezTo>
                <a:cubicBezTo>
                  <a:pt x="123" y="361"/>
                  <a:pt x="123" y="361"/>
                  <a:pt x="123" y="361"/>
                </a:cubicBezTo>
                <a:cubicBezTo>
                  <a:pt x="116" y="351"/>
                  <a:pt x="116" y="351"/>
                  <a:pt x="116" y="351"/>
                </a:cubicBezTo>
                <a:cubicBezTo>
                  <a:pt x="102" y="352"/>
                  <a:pt x="102" y="352"/>
                  <a:pt x="102" y="352"/>
                </a:cubicBezTo>
                <a:cubicBezTo>
                  <a:pt x="97" y="340"/>
                  <a:pt x="97" y="340"/>
                  <a:pt x="97" y="340"/>
                </a:cubicBezTo>
                <a:cubicBezTo>
                  <a:pt x="83" y="340"/>
                  <a:pt x="83" y="340"/>
                  <a:pt x="83" y="340"/>
                </a:cubicBezTo>
                <a:cubicBezTo>
                  <a:pt x="79" y="328"/>
                  <a:pt x="79" y="328"/>
                  <a:pt x="79" y="328"/>
                </a:cubicBezTo>
                <a:cubicBezTo>
                  <a:pt x="65" y="326"/>
                  <a:pt x="65" y="326"/>
                  <a:pt x="65" y="326"/>
                </a:cubicBezTo>
                <a:cubicBezTo>
                  <a:pt x="63" y="313"/>
                  <a:pt x="63" y="313"/>
                  <a:pt x="63" y="313"/>
                </a:cubicBezTo>
                <a:cubicBezTo>
                  <a:pt x="50" y="309"/>
                  <a:pt x="50" y="309"/>
                  <a:pt x="50" y="309"/>
                </a:cubicBezTo>
                <a:cubicBezTo>
                  <a:pt x="48" y="297"/>
                  <a:pt x="48" y="297"/>
                  <a:pt x="48" y="297"/>
                </a:cubicBezTo>
                <a:cubicBezTo>
                  <a:pt x="36" y="291"/>
                  <a:pt x="36" y="291"/>
                  <a:pt x="36" y="291"/>
                </a:cubicBezTo>
                <a:cubicBezTo>
                  <a:pt x="36" y="279"/>
                  <a:pt x="36" y="279"/>
                  <a:pt x="36" y="279"/>
                </a:cubicBezTo>
                <a:cubicBezTo>
                  <a:pt x="25" y="272"/>
                  <a:pt x="25" y="272"/>
                  <a:pt x="25" y="272"/>
                </a:cubicBezTo>
                <a:cubicBezTo>
                  <a:pt x="27" y="259"/>
                  <a:pt x="27" y="259"/>
                  <a:pt x="27" y="259"/>
                </a:cubicBezTo>
                <a:cubicBezTo>
                  <a:pt x="16" y="251"/>
                  <a:pt x="16" y="251"/>
                  <a:pt x="16" y="251"/>
                </a:cubicBezTo>
                <a:cubicBezTo>
                  <a:pt x="19" y="239"/>
                  <a:pt x="19" y="239"/>
                  <a:pt x="19" y="239"/>
                </a:cubicBezTo>
                <a:cubicBezTo>
                  <a:pt x="10" y="229"/>
                  <a:pt x="10" y="229"/>
                  <a:pt x="10" y="229"/>
                </a:cubicBezTo>
                <a:cubicBezTo>
                  <a:pt x="15" y="217"/>
                  <a:pt x="15" y="217"/>
                  <a:pt x="15" y="217"/>
                </a:cubicBezTo>
                <a:cubicBezTo>
                  <a:pt x="6" y="207"/>
                  <a:pt x="6" y="207"/>
                  <a:pt x="6" y="207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6" y="184"/>
                  <a:pt x="6" y="184"/>
                  <a:pt x="6" y="184"/>
                </a:cubicBezTo>
                <a:cubicBezTo>
                  <a:pt x="13" y="174"/>
                  <a:pt x="13" y="174"/>
                  <a:pt x="13" y="174"/>
                </a:cubicBezTo>
                <a:cubicBezTo>
                  <a:pt x="8" y="161"/>
                  <a:pt x="8" y="161"/>
                  <a:pt x="8" y="161"/>
                </a:cubicBezTo>
                <a:cubicBezTo>
                  <a:pt x="16" y="152"/>
                  <a:pt x="16" y="152"/>
                  <a:pt x="16" y="152"/>
                </a:cubicBezTo>
                <a:cubicBezTo>
                  <a:pt x="12" y="139"/>
                  <a:pt x="12" y="139"/>
                  <a:pt x="12" y="139"/>
                </a:cubicBezTo>
                <a:cubicBezTo>
                  <a:pt x="22" y="131"/>
                  <a:pt x="22" y="131"/>
                  <a:pt x="22" y="131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1" y="111"/>
                  <a:pt x="31" y="111"/>
                  <a:pt x="31" y="111"/>
                </a:cubicBezTo>
                <a:cubicBezTo>
                  <a:pt x="30" y="98"/>
                  <a:pt x="30" y="98"/>
                  <a:pt x="30" y="98"/>
                </a:cubicBezTo>
                <a:cubicBezTo>
                  <a:pt x="42" y="92"/>
                  <a:pt x="42" y="92"/>
                  <a:pt x="42" y="92"/>
                </a:cubicBezTo>
                <a:cubicBezTo>
                  <a:pt x="43" y="79"/>
                  <a:pt x="43" y="79"/>
                  <a:pt x="43" y="79"/>
                </a:cubicBezTo>
                <a:cubicBezTo>
                  <a:pt x="55" y="75"/>
                  <a:pt x="55" y="75"/>
                  <a:pt x="55" y="75"/>
                </a:cubicBezTo>
                <a:cubicBezTo>
                  <a:pt x="57" y="62"/>
                  <a:pt x="57" y="62"/>
                  <a:pt x="57" y="62"/>
                </a:cubicBezTo>
                <a:cubicBezTo>
                  <a:pt x="70" y="59"/>
                  <a:pt x="70" y="59"/>
                  <a:pt x="70" y="59"/>
                </a:cubicBezTo>
                <a:cubicBezTo>
                  <a:pt x="74" y="46"/>
                  <a:pt x="74" y="46"/>
                  <a:pt x="74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93" y="33"/>
                  <a:pt x="93" y="33"/>
                  <a:pt x="93" y="33"/>
                </a:cubicBezTo>
                <a:cubicBezTo>
                  <a:pt x="105" y="34"/>
                  <a:pt x="105" y="34"/>
                  <a:pt x="105" y="34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25" y="25"/>
                  <a:pt x="125" y="25"/>
                  <a:pt x="125" y="25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56" y="9"/>
                  <a:pt x="156" y="9"/>
                  <a:pt x="156" y="9"/>
                </a:cubicBezTo>
                <a:cubicBezTo>
                  <a:pt x="167" y="14"/>
                  <a:pt x="167" y="14"/>
                  <a:pt x="167" y="14"/>
                </a:cubicBezTo>
                <a:cubicBezTo>
                  <a:pt x="178" y="6"/>
                  <a:pt x="178" y="6"/>
                  <a:pt x="178" y="6"/>
                </a:cubicBezTo>
                <a:cubicBezTo>
                  <a:pt x="189" y="13"/>
                  <a:pt x="189" y="13"/>
                  <a:pt x="189" y="13"/>
                </a:cubicBezTo>
                <a:cubicBezTo>
                  <a:pt x="201" y="6"/>
                  <a:pt x="201" y="6"/>
                  <a:pt x="201" y="6"/>
                </a:cubicBezTo>
                <a:cubicBezTo>
                  <a:pt x="211" y="14"/>
                  <a:pt x="211" y="14"/>
                  <a:pt x="211" y="14"/>
                </a:cubicBezTo>
                <a:cubicBezTo>
                  <a:pt x="223" y="9"/>
                  <a:pt x="223" y="9"/>
                  <a:pt x="223" y="9"/>
                </a:cubicBezTo>
                <a:cubicBezTo>
                  <a:pt x="232" y="18"/>
                  <a:pt x="232" y="18"/>
                  <a:pt x="232" y="18"/>
                </a:cubicBezTo>
                <a:cubicBezTo>
                  <a:pt x="245" y="14"/>
                  <a:pt x="245" y="14"/>
                  <a:pt x="245" y="14"/>
                </a:cubicBezTo>
                <a:cubicBezTo>
                  <a:pt x="253" y="25"/>
                  <a:pt x="253" y="25"/>
                  <a:pt x="253" y="25"/>
                </a:cubicBezTo>
                <a:cubicBezTo>
                  <a:pt x="266" y="23"/>
                  <a:pt x="266" y="23"/>
                  <a:pt x="266" y="23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45"/>
                  <a:pt x="291" y="45"/>
                  <a:pt x="291" y="45"/>
                </a:cubicBezTo>
                <a:cubicBezTo>
                  <a:pt x="305" y="46"/>
                  <a:pt x="305" y="46"/>
                  <a:pt x="305" y="46"/>
                </a:cubicBezTo>
                <a:cubicBezTo>
                  <a:pt x="308" y="59"/>
                  <a:pt x="308" y="59"/>
                  <a:pt x="308" y="59"/>
                </a:cubicBezTo>
                <a:cubicBezTo>
                  <a:pt x="321" y="62"/>
                  <a:pt x="321" y="62"/>
                  <a:pt x="321" y="62"/>
                </a:cubicBezTo>
                <a:cubicBezTo>
                  <a:pt x="323" y="74"/>
                  <a:pt x="323" y="74"/>
                  <a:pt x="323" y="74"/>
                </a:cubicBezTo>
                <a:cubicBezTo>
                  <a:pt x="336" y="79"/>
                  <a:pt x="336" y="79"/>
                  <a:pt x="336" y="79"/>
                </a:cubicBezTo>
                <a:cubicBezTo>
                  <a:pt x="336" y="92"/>
                  <a:pt x="336" y="92"/>
                  <a:pt x="336" y="92"/>
                </a:cubicBezTo>
                <a:cubicBezTo>
                  <a:pt x="349" y="98"/>
                  <a:pt x="349" y="98"/>
                  <a:pt x="349" y="98"/>
                </a:cubicBezTo>
                <a:cubicBezTo>
                  <a:pt x="347" y="110"/>
                  <a:pt x="347" y="110"/>
                  <a:pt x="347" y="110"/>
                </a:cubicBezTo>
                <a:cubicBezTo>
                  <a:pt x="359" y="118"/>
                  <a:pt x="359" y="118"/>
                  <a:pt x="359" y="118"/>
                </a:cubicBezTo>
                <a:cubicBezTo>
                  <a:pt x="356" y="131"/>
                  <a:pt x="356" y="131"/>
                  <a:pt x="356" y="131"/>
                </a:cubicBezTo>
                <a:cubicBezTo>
                  <a:pt x="366" y="139"/>
                  <a:pt x="366" y="139"/>
                  <a:pt x="366" y="139"/>
                </a:cubicBezTo>
                <a:lnTo>
                  <a:pt x="362" y="151"/>
                </a:lnTo>
                <a:close/>
                <a:moveTo>
                  <a:pt x="379" y="190"/>
                </a:moveTo>
                <a:cubicBezTo>
                  <a:pt x="379" y="85"/>
                  <a:pt x="294" y="0"/>
                  <a:pt x="189" y="0"/>
                </a:cubicBezTo>
                <a:cubicBezTo>
                  <a:pt x="85" y="0"/>
                  <a:pt x="0" y="85"/>
                  <a:pt x="0" y="190"/>
                </a:cubicBezTo>
                <a:cubicBezTo>
                  <a:pt x="0" y="295"/>
                  <a:pt x="85" y="379"/>
                  <a:pt x="189" y="379"/>
                </a:cubicBezTo>
                <a:cubicBezTo>
                  <a:pt x="294" y="379"/>
                  <a:pt x="379" y="295"/>
                  <a:pt x="379" y="190"/>
                </a:cubicBezTo>
              </a:path>
            </a:pathLst>
          </a:cu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/>
          <a:srcRect l="9382" b="23184"/>
          <a:stretch>
            <a:fillRect/>
          </a:stretch>
        </p:blipFill>
        <p:spPr>
          <a:xfrm>
            <a:off x="2" y="3095318"/>
            <a:ext cx="6149921" cy="376268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矩形 6"/>
          <p:cNvSpPr/>
          <p:nvPr userDrawn="1"/>
        </p:nvSpPr>
        <p:spPr>
          <a:xfrm>
            <a:off x="-1" y="6611780"/>
            <a:ext cx="12192001" cy="246220"/>
          </a:xfrm>
          <a:prstGeom prst="rect">
            <a:avLst/>
          </a:prstGeom>
          <a:gradFill flip="none" rotWithShape="1">
            <a:gsLst>
              <a:gs pos="0">
                <a:srgbClr val="0075EA"/>
              </a:gs>
              <a:gs pos="82000">
                <a:srgbClr val="0075E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文本框 8"/>
          <p:cNvSpPr txBox="1"/>
          <p:nvPr userDrawn="1"/>
        </p:nvSpPr>
        <p:spPr>
          <a:xfrm>
            <a:off x="10887076" y="6611781"/>
            <a:ext cx="1304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Tianjin University</a:t>
            </a:r>
            <a:endParaRPr lang="zh-CN" altLang="en-US" sz="10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77959-C031-4A43-A33E-C1E21AD403F6}" type="datetimeFigureOut">
              <a:rPr lang="zh-CN" altLang="en-US" smtClean="0"/>
              <a:pPr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92A7-489F-4829-8D83-37348628AE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77959-C031-4A43-A33E-C1E21AD403F6}" type="datetimeFigureOut">
              <a:rPr lang="zh-CN" altLang="en-US" smtClean="0"/>
              <a:pPr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92A7-489F-4829-8D83-37348628AE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FF728-F7E0-4A72-8D4E-63CE94987A7E}" type="datetimeFigureOut">
              <a:rPr lang="zh-CN" altLang="en-US" smtClean="0"/>
              <a:pPr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BA997-7E56-47AF-9487-CD39886ECA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77959-C031-4A43-A33E-C1E21AD403F6}" type="datetimeFigureOut">
              <a:rPr lang="zh-CN" altLang="en-US" smtClean="0"/>
              <a:pPr/>
              <a:t>2023/8/28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92A7-489F-4829-8D83-37348628AE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>
            <a:off x="2552701" y="1009650"/>
            <a:ext cx="1638300" cy="0"/>
          </a:xfrm>
          <a:prstGeom prst="line">
            <a:avLst/>
          </a:prstGeom>
          <a:ln w="127000">
            <a:solidFill>
              <a:srgbClr val="FDD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4191001" y="1009650"/>
            <a:ext cx="1638300" cy="0"/>
          </a:xfrm>
          <a:prstGeom prst="line">
            <a:avLst/>
          </a:prstGeom>
          <a:ln w="127000">
            <a:solidFill>
              <a:srgbClr val="D28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5829301" y="1009650"/>
            <a:ext cx="1638300" cy="0"/>
          </a:xfrm>
          <a:prstGeom prst="line">
            <a:avLst/>
          </a:prstGeom>
          <a:ln w="127000">
            <a:solidFill>
              <a:srgbClr val="5345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7448551" y="1009650"/>
            <a:ext cx="1638300" cy="0"/>
          </a:xfrm>
          <a:prstGeom prst="line">
            <a:avLst/>
          </a:prstGeom>
          <a:ln w="127000">
            <a:solidFill>
              <a:srgbClr val="12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5633" y="379640"/>
            <a:ext cx="4136571" cy="362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/>
            </a:lvl1pPr>
          </a:lstStyle>
          <a:p>
            <a:pPr lvl="0"/>
            <a:r>
              <a:rPr lang="zh-CN" altLang="en-US" dirty="0"/>
              <a:t>点击此处添加标题 </a:t>
            </a:r>
            <a:r>
              <a:rPr lang="en-US" altLang="zh-CN" dirty="0"/>
              <a:t>TITLE HERE 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52663" y="2214555"/>
            <a:ext cx="6929487" cy="1000124"/>
          </a:xfrm>
          <a:prstGeom prst="rect">
            <a:avLst/>
          </a:prstGeom>
        </p:spPr>
        <p:txBody>
          <a:bodyPr lIns="68579" tIns="34289" rIns="68579" bIns="34289"/>
          <a:lstStyle>
            <a:lvl1pPr algn="l"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-22224" y="5169001"/>
            <a:ext cx="12214224" cy="1706972"/>
            <a:chOff x="-16668" y="3876750"/>
            <a:chExt cx="9160668" cy="1280229"/>
          </a:xfrm>
        </p:grpSpPr>
        <p:sp>
          <p:nvSpPr>
            <p:cNvPr id="6" name="矩形 5"/>
            <p:cNvSpPr/>
            <p:nvPr userDrawn="1"/>
          </p:nvSpPr>
          <p:spPr>
            <a:xfrm>
              <a:off x="-16668" y="3876750"/>
              <a:ext cx="9160667" cy="1280229"/>
            </a:xfrm>
            <a:prstGeom prst="rect">
              <a:avLst/>
            </a:prstGeom>
            <a:solidFill>
              <a:srgbClr val="1F497D"/>
            </a:solidFill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390921" y="3906000"/>
              <a:ext cx="2061079" cy="1247113"/>
            </a:xfrm>
            <a:prstGeom prst="rect">
              <a:avLst/>
            </a:prstGeom>
            <a:ln w="38100">
              <a:solidFill>
                <a:sysClr val="window" lastClr="FFFFFF"/>
              </a:solidFill>
            </a:ln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47001" y="3905491"/>
              <a:ext cx="2025000" cy="1239993"/>
            </a:xfrm>
            <a:prstGeom prst="rect">
              <a:avLst/>
            </a:prstGeom>
            <a:ln w="38100">
              <a:solidFill>
                <a:sysClr val="window" lastClr="FFFFFF"/>
              </a:solidFill>
            </a:ln>
          </p:spPr>
        </p:pic>
        <p:cxnSp>
          <p:nvCxnSpPr>
            <p:cNvPr id="9" name="直接连接符 8"/>
            <p:cNvCxnSpPr/>
            <p:nvPr userDrawn="1"/>
          </p:nvCxnSpPr>
          <p:spPr bwMode="auto">
            <a:xfrm>
              <a:off x="-4751" y="3876750"/>
              <a:ext cx="9148751" cy="0"/>
            </a:xfrm>
            <a:prstGeom prst="line">
              <a:avLst/>
            </a:prstGeom>
            <a:noFill/>
            <a:ln w="1270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16322144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6000" y="2289001"/>
            <a:ext cx="10515600" cy="132503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6606301"/>
            <a:ext cx="2118851" cy="251699"/>
          </a:xfrm>
          <a:prstGeom prst="rect">
            <a:avLst/>
          </a:prstGeom>
          <a:solidFill>
            <a:srgbClr val="1F497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4919070" y="6606301"/>
            <a:ext cx="2191676" cy="251700"/>
          </a:xfrm>
          <a:prstGeom prst="rect">
            <a:avLst/>
          </a:prstGeom>
          <a:solidFill>
            <a:srgbClr val="1F497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9850219" y="6606301"/>
            <a:ext cx="2363255" cy="251699"/>
          </a:xfrm>
          <a:prstGeom prst="rect">
            <a:avLst/>
          </a:prstGeom>
          <a:solidFill>
            <a:srgbClr val="1F497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2219069" y="6606301"/>
            <a:ext cx="2600257" cy="251699"/>
          </a:xfrm>
          <a:prstGeom prst="rect">
            <a:avLst/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7210963" y="6606301"/>
            <a:ext cx="2539037" cy="251699"/>
          </a:xfrm>
          <a:prstGeom prst="rect">
            <a:avLst/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4384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77959-C031-4A43-A33E-C1E21AD403F6}" type="datetimeFigureOut">
              <a:rPr lang="zh-CN" altLang="en-US" smtClean="0"/>
              <a:pPr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292A7-489F-4829-8D83-37348628AE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24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微软雅黑" pitchFamily="34" charset="-122"/>
          <a:ea typeface="微软雅黑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微软雅黑" pitchFamily="34" charset="-122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微软雅黑" pitchFamily="34" charset="-122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微软雅黑" pitchFamily="34" charset="-122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微软雅黑" pitchFamily="34" charset="-122"/>
          <a:ea typeface="微软雅黑" pitchFamily="34" charset="-122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rgbClr val="002060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rgbClr val="002060"/>
          </a:solidFill>
          <a:latin typeface="微软雅黑" pitchFamily="34" charset="-122"/>
          <a:ea typeface="微软雅黑" pitchFamily="34" charset="-122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002060"/>
          </a:solidFill>
          <a:latin typeface="微软雅黑" pitchFamily="34" charset="-122"/>
          <a:ea typeface="微软雅黑" pitchFamily="34" charset="-122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2060"/>
          </a:solidFill>
          <a:latin typeface="微软雅黑" pitchFamily="34" charset="-122"/>
          <a:ea typeface="微软雅黑" pitchFamily="34" charset="-122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2060"/>
          </a:solidFill>
          <a:latin typeface="微软雅黑" pitchFamily="34" charset="-122"/>
          <a:ea typeface="微软雅黑" pitchFamily="34" charset="-122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DCA28F-6519-48AD-9BFF-24FEE0CD8000}"/>
              </a:ext>
            </a:extLst>
          </p:cNvPr>
          <p:cNvGrpSpPr/>
          <p:nvPr/>
        </p:nvGrpSpPr>
        <p:grpSpPr>
          <a:xfrm>
            <a:off x="599621" y="278225"/>
            <a:ext cx="4103008" cy="742072"/>
            <a:chOff x="599619" y="278221"/>
            <a:chExt cx="4103008" cy="74207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61609A-F52E-44E0-96BC-2AF35877DBE6}"/>
                </a:ext>
              </a:extLst>
            </p:cNvPr>
            <p:cNvSpPr/>
            <p:nvPr/>
          </p:nvSpPr>
          <p:spPr>
            <a:xfrm>
              <a:off x="599619" y="707092"/>
              <a:ext cx="4103008" cy="313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Method 4: Branch Prediction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DF22F65-09B8-4AEB-9F6C-F5DFA4A2C816}"/>
                </a:ext>
              </a:extLst>
            </p:cNvPr>
            <p:cNvSpPr/>
            <p:nvPr/>
          </p:nvSpPr>
          <p:spPr>
            <a:xfrm>
              <a:off x="1197484" y="278221"/>
              <a:ext cx="3051861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方法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4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：分支预测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79688ACA-75B8-4D4D-B465-EF10DA28399B}"/>
              </a:ext>
            </a:extLst>
          </p:cNvPr>
          <p:cNvSpPr/>
          <p:nvPr/>
        </p:nvSpPr>
        <p:spPr>
          <a:xfrm>
            <a:off x="795649" y="1696330"/>
            <a:ext cx="10592789" cy="260154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在流水线</a:t>
            </a:r>
            <a:r>
              <a:rPr lang="zh-CN" altLang="en-US" sz="2800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取指阶段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提前</a:t>
            </a:r>
            <a:r>
              <a:rPr lang="zh-CN" altLang="en-US" sz="2800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猜测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分支指令的分支方向。如果猜测正确，则流水线不会停顿，继续执行；否则，清空流水线（已取出的错误指令），从正确分支目标地址处执行。这种猜测分支方向的技术称为分支预测。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804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DCA28F-6519-48AD-9BFF-24FEE0CD8000}"/>
              </a:ext>
            </a:extLst>
          </p:cNvPr>
          <p:cNvGrpSpPr/>
          <p:nvPr/>
        </p:nvGrpSpPr>
        <p:grpSpPr>
          <a:xfrm>
            <a:off x="599621" y="278225"/>
            <a:ext cx="3913002" cy="742072"/>
            <a:chOff x="599619" y="278221"/>
            <a:chExt cx="3913002" cy="74207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61609A-F52E-44E0-96BC-2AF35877DBE6}"/>
                </a:ext>
              </a:extLst>
            </p:cNvPr>
            <p:cNvSpPr/>
            <p:nvPr/>
          </p:nvSpPr>
          <p:spPr>
            <a:xfrm>
              <a:off x="599619" y="712514"/>
              <a:ext cx="3913002" cy="3077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Class of Branch Prediction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DF22F65-09B8-4AEB-9F6C-F5DFA4A2C816}"/>
                </a:ext>
              </a:extLst>
            </p:cNvPr>
            <p:cNvSpPr/>
            <p:nvPr/>
          </p:nvSpPr>
          <p:spPr>
            <a:xfrm>
              <a:off x="1197484" y="278221"/>
              <a:ext cx="2833724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分支预测的种类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A723258-B2D1-49E7-B631-A7F335ADA1E5}"/>
              </a:ext>
            </a:extLst>
          </p:cNvPr>
          <p:cNvSpPr/>
          <p:nvPr/>
        </p:nvSpPr>
        <p:spPr>
          <a:xfrm>
            <a:off x="558141" y="1482576"/>
            <a:ext cx="11079676" cy="430515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静态分支预测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：总预测分支未发生（或总预测分支发生）。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914400" lvl="1" indent="-4572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平均命中率为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50%</a:t>
            </a:r>
          </a:p>
          <a:p>
            <a:pPr marL="914400" lvl="1" indent="-4572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需要编译器的支持（软件）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动态分支预测：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基于之前分支的</a:t>
            </a:r>
            <a:r>
              <a:rPr lang="zh-CN" altLang="en-US" sz="28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历史信息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来决定本次分支的方向。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现代处理器普遍采用，命中率可达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90%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以上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分支预测器（硬件）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949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DCA28F-6519-48AD-9BFF-24FEE0CD8000}"/>
              </a:ext>
            </a:extLst>
          </p:cNvPr>
          <p:cNvGrpSpPr/>
          <p:nvPr/>
        </p:nvGrpSpPr>
        <p:grpSpPr>
          <a:xfrm>
            <a:off x="599621" y="278225"/>
            <a:ext cx="6356749" cy="742071"/>
            <a:chOff x="599619" y="278221"/>
            <a:chExt cx="6356749" cy="74207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61609A-F52E-44E0-96BC-2AF35877DBE6}"/>
                </a:ext>
              </a:extLst>
            </p:cNvPr>
            <p:cNvSpPr/>
            <p:nvPr/>
          </p:nvSpPr>
          <p:spPr>
            <a:xfrm>
              <a:off x="599619" y="712514"/>
              <a:ext cx="597831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Direction – 1-bit Counter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DF22F65-09B8-4AEB-9F6C-F5DFA4A2C816}"/>
                </a:ext>
              </a:extLst>
            </p:cNvPr>
            <p:cNvSpPr/>
            <p:nvPr/>
          </p:nvSpPr>
          <p:spPr>
            <a:xfrm>
              <a:off x="1197484" y="278221"/>
              <a:ext cx="5758884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分支方向的预测 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– 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基于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1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位计数器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A723258-B2D1-49E7-B631-A7F335ADA1E5}"/>
              </a:ext>
            </a:extLst>
          </p:cNvPr>
          <p:cNvSpPr/>
          <p:nvPr/>
        </p:nvSpPr>
        <p:spPr>
          <a:xfrm>
            <a:off x="558141" y="1482576"/>
            <a:ext cx="11079676" cy="184294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当计数器为“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”时，则预测分支跳转；否则，预测分支不跳转。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根据指令上一次是否跳转来预测此刻是否跳转，即如果该指令上次发生了跳转，则预测这一次也会跳转；如果上一次没有发生跳转就预测这一次也不会跳转。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5102C15-077F-4C61-B39B-FE2632AACE5B}"/>
              </a:ext>
            </a:extLst>
          </p:cNvPr>
          <p:cNvGrpSpPr/>
          <p:nvPr/>
        </p:nvGrpSpPr>
        <p:grpSpPr>
          <a:xfrm>
            <a:off x="608644" y="4149725"/>
            <a:ext cx="8255895" cy="1530350"/>
            <a:chOff x="608644" y="4149725"/>
            <a:chExt cx="8255895" cy="1530350"/>
          </a:xfrm>
        </p:grpSpPr>
        <p:sp>
          <p:nvSpPr>
            <p:cNvPr id="7" name="椭圆 5">
              <a:extLst>
                <a:ext uri="{FF2B5EF4-FFF2-40B4-BE49-F238E27FC236}">
                  <a16:creationId xmlns:a16="http://schemas.microsoft.com/office/drawing/2014/main" id="{5D3F536F-5634-439D-994E-4A2159FE5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4765" y="4437063"/>
              <a:ext cx="936625" cy="936625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solidFill>
                    <a:srgbClr val="00B050"/>
                  </a:solidFill>
                </a:rPr>
                <a:t>0</a:t>
              </a:r>
              <a:endParaRPr lang="zh-CN" altLang="en-US" dirty="0">
                <a:solidFill>
                  <a:srgbClr val="00B050"/>
                </a:solidFill>
              </a:endParaRPr>
            </a:p>
          </p:txBody>
        </p:sp>
        <p:sp>
          <p:nvSpPr>
            <p:cNvPr id="8" name="椭圆 6">
              <a:extLst>
                <a:ext uri="{FF2B5EF4-FFF2-40B4-BE49-F238E27FC236}">
                  <a16:creationId xmlns:a16="http://schemas.microsoft.com/office/drawing/2014/main" id="{0A8054E2-D3E8-4824-8659-2AE85E954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7152" y="4437063"/>
              <a:ext cx="936625" cy="936625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solidFill>
                    <a:srgbClr val="00B050"/>
                  </a:solidFill>
                </a:rPr>
                <a:t>1</a:t>
              </a:r>
              <a:endParaRPr lang="zh-CN" altLang="en-US" dirty="0">
                <a:solidFill>
                  <a:srgbClr val="00B050"/>
                </a:solidFill>
              </a:endParaRPr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FB0D46E2-A8BC-4481-8131-11868C5157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2827" y="4652963"/>
              <a:ext cx="1511300" cy="0"/>
            </a:xfrm>
            <a:prstGeom prst="straightConnector1">
              <a:avLst/>
            </a:prstGeom>
            <a:noFill/>
            <a:ln w="38100" algn="ctr">
              <a:solidFill>
                <a:srgbClr val="0066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直接箭头连接符 11">
              <a:extLst>
                <a:ext uri="{FF2B5EF4-FFF2-40B4-BE49-F238E27FC236}">
                  <a16:creationId xmlns:a16="http://schemas.microsoft.com/office/drawing/2014/main" id="{E66F56CC-3131-4FE7-9317-A9C566F4C0E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322827" y="5157788"/>
              <a:ext cx="1439863" cy="0"/>
            </a:xfrm>
            <a:prstGeom prst="straightConnector1">
              <a:avLst/>
            </a:prstGeom>
            <a:noFill/>
            <a:ln w="38100" algn="ctr">
              <a:solidFill>
                <a:srgbClr val="0066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AF03BF28-E504-4CD1-95F0-5C57D4B1B5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7165" y="4149725"/>
              <a:ext cx="720725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rgbClr val="FF0066"/>
                  </a:solidFill>
                </a:rPr>
                <a:t>T</a:t>
              </a:r>
              <a:endParaRPr lang="zh-CN" altLang="en-US" sz="2800" dirty="0">
                <a:solidFill>
                  <a:srgbClr val="FF0066"/>
                </a:solidFill>
              </a:endParaRP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5C6AA3FA-B37C-4C59-9FF3-261E2E44F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7165" y="5157788"/>
              <a:ext cx="720725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en-US" altLang="zh-CN" sz="2800" dirty="0"/>
                <a:t>-</a:t>
              </a:r>
              <a:r>
                <a:rPr lang="en-US" altLang="zh-CN" sz="2800" dirty="0">
                  <a:solidFill>
                    <a:srgbClr val="FF0066"/>
                  </a:solidFill>
                </a:rPr>
                <a:t>N</a:t>
              </a:r>
              <a:endParaRPr lang="zh-CN" altLang="en-US" sz="2800" dirty="0">
                <a:solidFill>
                  <a:srgbClr val="FF0066"/>
                </a:solidFill>
              </a:endParaRPr>
            </a:p>
          </p:txBody>
        </p:sp>
        <p:cxnSp>
          <p:nvCxnSpPr>
            <p:cNvPr id="16" name="形状 16">
              <a:extLst>
                <a:ext uri="{FF2B5EF4-FFF2-40B4-BE49-F238E27FC236}">
                  <a16:creationId xmlns:a16="http://schemas.microsoft.com/office/drawing/2014/main" id="{2F4E74E2-2010-4B42-8C86-DE36345777AC}"/>
                </a:ext>
              </a:extLst>
            </p:cNvPr>
            <p:cNvCxnSpPr>
              <a:cxnSpLocks noChangeShapeType="1"/>
              <a:stCxn id="8" idx="7"/>
              <a:endCxn id="8" idx="5"/>
            </p:cNvCxnSpPr>
            <p:nvPr/>
          </p:nvCxnSpPr>
          <p:spPr bwMode="auto">
            <a:xfrm rot="16200000" flipH="1">
              <a:off x="7374671" y="4904582"/>
              <a:ext cx="661987" cy="12700"/>
            </a:xfrm>
            <a:prstGeom prst="curvedConnector5">
              <a:avLst>
                <a:gd name="adj1" fmla="val -34537"/>
                <a:gd name="adj2" fmla="val 4760116"/>
                <a:gd name="adj3" fmla="val 134537"/>
              </a:avLst>
            </a:prstGeom>
            <a:noFill/>
            <a:ln w="38100" algn="ctr">
              <a:solidFill>
                <a:srgbClr val="0066FF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形状 19">
              <a:extLst>
                <a:ext uri="{FF2B5EF4-FFF2-40B4-BE49-F238E27FC236}">
                  <a16:creationId xmlns:a16="http://schemas.microsoft.com/office/drawing/2014/main" id="{E2500D30-0D57-4BB1-8684-2F996B988BB2}"/>
                </a:ext>
              </a:extLst>
            </p:cNvPr>
            <p:cNvCxnSpPr>
              <a:cxnSpLocks noChangeShapeType="1"/>
              <a:stCxn id="7" idx="1"/>
              <a:endCxn id="7" idx="3"/>
            </p:cNvCxnSpPr>
            <p:nvPr/>
          </p:nvCxnSpPr>
          <p:spPr bwMode="auto">
            <a:xfrm rot="16200000" flipH="1">
              <a:off x="4120296" y="4904582"/>
              <a:ext cx="661987" cy="12700"/>
            </a:xfrm>
            <a:prstGeom prst="curvedConnector5">
              <a:avLst>
                <a:gd name="adj1" fmla="val -34537"/>
                <a:gd name="adj2" fmla="val -5610106"/>
                <a:gd name="adj3" fmla="val 134537"/>
              </a:avLst>
            </a:prstGeom>
            <a:noFill/>
            <a:ln w="38100" algn="ctr">
              <a:solidFill>
                <a:srgbClr val="0066FF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TextBox 12">
              <a:extLst>
                <a:ext uri="{FF2B5EF4-FFF2-40B4-BE49-F238E27FC236}">
                  <a16:creationId xmlns:a16="http://schemas.microsoft.com/office/drawing/2014/main" id="{19C68DB2-3B58-451C-8547-88258240FD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3814" y="4606946"/>
              <a:ext cx="720725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rgbClr val="FF0066"/>
                  </a:solidFill>
                </a:rPr>
                <a:t>T</a:t>
              </a:r>
              <a:endParaRPr lang="zh-CN" altLang="en-US" sz="2800" dirty="0">
                <a:solidFill>
                  <a:srgbClr val="FF0066"/>
                </a:solidFill>
              </a:endParaRPr>
            </a:p>
          </p:txBody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21DB94D7-B4D1-4CB9-BB04-C6796F1B20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5471" y="4672013"/>
              <a:ext cx="720725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 b="1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en-US" altLang="zh-CN" sz="2800" dirty="0"/>
                <a:t>-</a:t>
              </a:r>
              <a:r>
                <a:rPr lang="en-US" altLang="zh-CN" sz="2800" dirty="0">
                  <a:solidFill>
                    <a:srgbClr val="FF0066"/>
                  </a:solidFill>
                </a:rPr>
                <a:t>N</a:t>
              </a:r>
              <a:endParaRPr lang="zh-CN" altLang="en-US" sz="2800" dirty="0">
                <a:solidFill>
                  <a:srgbClr val="FF0066"/>
                </a:solidFill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DA93DE41-63EF-4934-B5BE-6DDD4D19C2EE}"/>
                </a:ext>
              </a:extLst>
            </p:cNvPr>
            <p:cNvSpPr txBox="1"/>
            <p:nvPr/>
          </p:nvSpPr>
          <p:spPr>
            <a:xfrm>
              <a:off x="608644" y="4300563"/>
              <a:ext cx="2375065" cy="1135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Taken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Not Taken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438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DCA28F-6519-48AD-9BFF-24FEE0CD8000}"/>
              </a:ext>
            </a:extLst>
          </p:cNvPr>
          <p:cNvGrpSpPr/>
          <p:nvPr/>
        </p:nvGrpSpPr>
        <p:grpSpPr>
          <a:xfrm>
            <a:off x="599621" y="278225"/>
            <a:ext cx="6356749" cy="742071"/>
            <a:chOff x="599619" y="278221"/>
            <a:chExt cx="6356749" cy="74207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61609A-F52E-44E0-96BC-2AF35877DBE6}"/>
                </a:ext>
              </a:extLst>
            </p:cNvPr>
            <p:cNvSpPr/>
            <p:nvPr/>
          </p:nvSpPr>
          <p:spPr>
            <a:xfrm>
              <a:off x="599619" y="712514"/>
              <a:ext cx="597831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Direction – 1-bit Counter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DF22F65-09B8-4AEB-9F6C-F5DFA4A2C816}"/>
                </a:ext>
              </a:extLst>
            </p:cNvPr>
            <p:cNvSpPr/>
            <p:nvPr/>
          </p:nvSpPr>
          <p:spPr>
            <a:xfrm>
              <a:off x="1197484" y="278221"/>
              <a:ext cx="5758884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分支方向的预测 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– 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基于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1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位计数器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5" name="Text Box 4">
            <a:extLst>
              <a:ext uri="{FF2B5EF4-FFF2-40B4-BE49-F238E27FC236}">
                <a16:creationId xmlns:a16="http://schemas.microsoft.com/office/drawing/2014/main" id="{F57A6EBB-D29C-45C7-BE65-6E799C87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8" y="1283463"/>
            <a:ext cx="36591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void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some_function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() {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for (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= 0;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&lt; 10;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++) {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...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...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}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}</a:t>
            </a:r>
          </a:p>
        </p:txBody>
      </p:sp>
      <p:pic>
        <p:nvPicPr>
          <p:cNvPr id="106" name="图片 105">
            <a:extLst>
              <a:ext uri="{FF2B5EF4-FFF2-40B4-BE49-F238E27FC236}">
                <a16:creationId xmlns:a16="http://schemas.microsoft.com/office/drawing/2014/main" id="{0474A20D-8923-4192-9D8E-9D74B8E1B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73" y="4154169"/>
            <a:ext cx="11456072" cy="1689265"/>
          </a:xfrm>
          <a:prstGeom prst="rect">
            <a:avLst/>
          </a:prstGeom>
        </p:spPr>
      </p:pic>
      <p:sp>
        <p:nvSpPr>
          <p:cNvPr id="108" name="Text Box 5">
            <a:extLst>
              <a:ext uri="{FF2B5EF4-FFF2-40B4-BE49-F238E27FC236}">
                <a16:creationId xmlns:a16="http://schemas.microsoft.com/office/drawing/2014/main" id="{D35B9AE0-0C00-4162-9AD1-2E34BCFD6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283463"/>
            <a:ext cx="30511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ADDI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$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$zero, 10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LOOP: ... 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...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ADDI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$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$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$-1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BNE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$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$zero, LOOP</a:t>
            </a:r>
          </a:p>
        </p:txBody>
      </p:sp>
      <p:sp>
        <p:nvSpPr>
          <p:cNvPr id="110" name="AutoShape 8">
            <a:extLst>
              <a:ext uri="{FF2B5EF4-FFF2-40B4-BE49-F238E27FC236}">
                <a16:creationId xmlns:a16="http://schemas.microsoft.com/office/drawing/2014/main" id="{1E9E2EC8-7918-43D4-8ABE-59C7E3A71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835150"/>
            <a:ext cx="303213" cy="30321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zh-CN"/>
          </a:p>
        </p:txBody>
      </p:sp>
      <p:sp>
        <p:nvSpPr>
          <p:cNvPr id="112" name="Line 7">
            <a:extLst>
              <a:ext uri="{FF2B5EF4-FFF2-40B4-BE49-F238E27FC236}">
                <a16:creationId xmlns:a16="http://schemas.microsoft.com/office/drawing/2014/main" id="{5FAB609A-1E59-4113-9A8D-3345FF73B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4888" y="3079075"/>
            <a:ext cx="7972857" cy="2851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4" name="Line 636">
            <a:extLst>
              <a:ext uri="{FF2B5EF4-FFF2-40B4-BE49-F238E27FC236}">
                <a16:creationId xmlns:a16="http://schemas.microsoft.com/office/drawing/2014/main" id="{EA271AED-1912-4371-83A2-4A38A8B94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0797" y="3821666"/>
            <a:ext cx="0" cy="2286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6" name="Line 637">
            <a:extLst>
              <a:ext uri="{FF2B5EF4-FFF2-40B4-BE49-F238E27FC236}">
                <a16:creationId xmlns:a16="http://schemas.microsoft.com/office/drawing/2014/main" id="{9964FFD7-A09E-473E-B22F-600618949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97085" y="3821666"/>
            <a:ext cx="0" cy="2286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8" name="Text Box 638">
            <a:extLst>
              <a:ext uri="{FF2B5EF4-FFF2-40B4-BE49-F238E27FC236}">
                <a16:creationId xmlns:a16="http://schemas.microsoft.com/office/drawing/2014/main" id="{BB6AF132-A2F6-4A8F-82E2-1E6D1D564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2522" y="3375188"/>
            <a:ext cx="50577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两次错误预测：退出循环和第一次进入循环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 Box 638">
            <a:extLst>
              <a:ext uri="{FF2B5EF4-FFF2-40B4-BE49-F238E27FC236}">
                <a16:creationId xmlns:a16="http://schemas.microsoft.com/office/drawing/2014/main" id="{3E5F1937-007E-4E05-BBA2-666747CCB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006" y="6069405"/>
            <a:ext cx="50642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次分支出现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次预测错误，正确率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63126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6" grpId="0" animBg="1"/>
      <p:bldP spid="118" grpId="0"/>
      <p:bldP spid="1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DCA28F-6519-48AD-9BFF-24FEE0CD8000}"/>
              </a:ext>
            </a:extLst>
          </p:cNvPr>
          <p:cNvGrpSpPr/>
          <p:nvPr/>
        </p:nvGrpSpPr>
        <p:grpSpPr>
          <a:xfrm>
            <a:off x="599621" y="278225"/>
            <a:ext cx="6356749" cy="742071"/>
            <a:chOff x="599619" y="278221"/>
            <a:chExt cx="6356749" cy="74207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61609A-F52E-44E0-96BC-2AF35877DBE6}"/>
                </a:ext>
              </a:extLst>
            </p:cNvPr>
            <p:cNvSpPr/>
            <p:nvPr/>
          </p:nvSpPr>
          <p:spPr>
            <a:xfrm>
              <a:off x="599619" y="712514"/>
              <a:ext cx="597831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Direction – 1-bit Counter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DF22F65-09B8-4AEB-9F6C-F5DFA4A2C816}"/>
                </a:ext>
              </a:extLst>
            </p:cNvPr>
            <p:cNvSpPr/>
            <p:nvPr/>
          </p:nvSpPr>
          <p:spPr>
            <a:xfrm>
              <a:off x="1197484" y="278221"/>
              <a:ext cx="5758884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分支方向的预测 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– 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基于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1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位计数器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A723258-B2D1-49E7-B631-A7F335ADA1E5}"/>
              </a:ext>
            </a:extLst>
          </p:cNvPr>
          <p:cNvSpPr/>
          <p:nvPr/>
        </p:nvSpPr>
        <p:spPr>
          <a:xfrm>
            <a:off x="558141" y="1363826"/>
            <a:ext cx="11079676" cy="450976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预测条件变化过快（仅取决于上次预测结果）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对于分支方向改变不频繁的程序不适用。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预测性能有时会低于静态分支预测器，特别是，对于一些极端情况造成预测准确度为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378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DCA28F-6519-48AD-9BFF-24FEE0CD8000}"/>
              </a:ext>
            </a:extLst>
          </p:cNvPr>
          <p:cNvGrpSpPr/>
          <p:nvPr/>
        </p:nvGrpSpPr>
        <p:grpSpPr>
          <a:xfrm>
            <a:off x="599620" y="278225"/>
            <a:ext cx="7113624" cy="742071"/>
            <a:chOff x="599618" y="278221"/>
            <a:chExt cx="7113624" cy="74207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61609A-F52E-44E0-96BC-2AF35877DBE6}"/>
                </a:ext>
              </a:extLst>
            </p:cNvPr>
            <p:cNvSpPr/>
            <p:nvPr/>
          </p:nvSpPr>
          <p:spPr>
            <a:xfrm>
              <a:off x="599618" y="712514"/>
              <a:ext cx="66799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Direction – 2-bit Saturated Counter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DF22F65-09B8-4AEB-9F6C-F5DFA4A2C816}"/>
                </a:ext>
              </a:extLst>
            </p:cNvPr>
            <p:cNvSpPr/>
            <p:nvPr/>
          </p:nvSpPr>
          <p:spPr>
            <a:xfrm>
              <a:off x="1197484" y="278221"/>
              <a:ext cx="6515758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分支方向的预测 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– 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基于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2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位饱和计数器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A723258-B2D1-49E7-B631-A7F335ADA1E5}"/>
              </a:ext>
            </a:extLst>
          </p:cNvPr>
          <p:cNvSpPr/>
          <p:nvPr/>
        </p:nvSpPr>
        <p:spPr>
          <a:xfrm>
            <a:off x="558141" y="1482576"/>
            <a:ext cx="11079676" cy="58105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预测状态信息从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位计数器增加到了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位计数器。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DBA73031-8876-4E06-AB3D-48A3447A6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378" y="2893044"/>
            <a:ext cx="596900" cy="5207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3500000" scaled="1"/>
            <a:tileRect/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</a:p>
        </p:txBody>
      </p:sp>
      <p:sp>
        <p:nvSpPr>
          <p:cNvPr id="20" name="Oval 5">
            <a:extLst>
              <a:ext uri="{FF2B5EF4-FFF2-40B4-BE49-F238E27FC236}">
                <a16:creationId xmlns:a16="http://schemas.microsoft.com/office/drawing/2014/main" id="{C93E00C6-A4B3-4B2D-B8E9-848F80B20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378" y="3731244"/>
            <a:ext cx="596900" cy="5207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3500000" scaled="1"/>
            <a:tileRect/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</a:p>
        </p:txBody>
      </p:sp>
      <p:sp>
        <p:nvSpPr>
          <p:cNvPr id="21" name="Oval 6">
            <a:extLst>
              <a:ext uri="{FF2B5EF4-FFF2-40B4-BE49-F238E27FC236}">
                <a16:creationId xmlns:a16="http://schemas.microsoft.com/office/drawing/2014/main" id="{A0D4BAE9-07E5-43B6-9AB5-BE3B77BB6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378" y="4569444"/>
            <a:ext cx="596900" cy="520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2" name="Oval 7">
            <a:extLst>
              <a:ext uri="{FF2B5EF4-FFF2-40B4-BE49-F238E27FC236}">
                <a16:creationId xmlns:a16="http://schemas.microsoft.com/office/drawing/2014/main" id="{8B7F9863-5888-43EF-A0BF-0BDAA8035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378" y="5407644"/>
            <a:ext cx="596900" cy="520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3FDD36A5-925D-4F46-823A-75E77C5EDD67}"/>
              </a:ext>
            </a:extLst>
          </p:cNvPr>
          <p:cNvGrpSpPr>
            <a:grpSpLocks/>
          </p:cNvGrpSpPr>
          <p:nvPr/>
        </p:nvGrpSpPr>
        <p:grpSpPr bwMode="auto">
          <a:xfrm>
            <a:off x="3179628" y="3115294"/>
            <a:ext cx="230188" cy="2667000"/>
            <a:chOff x="2736" y="1536"/>
            <a:chExt cx="145" cy="1680"/>
          </a:xfrm>
        </p:grpSpPr>
        <p:grpSp>
          <p:nvGrpSpPr>
            <p:cNvPr id="24" name="Group 9">
              <a:extLst>
                <a:ext uri="{FF2B5EF4-FFF2-40B4-BE49-F238E27FC236}">
                  <a16:creationId xmlns:a16="http://schemas.microsoft.com/office/drawing/2014/main" id="{C8048C3D-257F-4C36-9A1B-3DCEC15BE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6" y="1536"/>
              <a:ext cx="145" cy="528"/>
              <a:chOff x="2736" y="1536"/>
              <a:chExt cx="145" cy="528"/>
            </a:xfrm>
          </p:grpSpPr>
          <p:sp>
            <p:nvSpPr>
              <p:cNvPr id="31" name="Arc 10">
                <a:extLst>
                  <a:ext uri="{FF2B5EF4-FFF2-40B4-BE49-F238E27FC236}">
                    <a16:creationId xmlns:a16="http://schemas.microsoft.com/office/drawing/2014/main" id="{3AB029EE-0EBB-45CD-9EB6-101741B39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756"/>
                <a:ext cx="144" cy="3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" name="Arc 11">
                <a:extLst>
                  <a:ext uri="{FF2B5EF4-FFF2-40B4-BE49-F238E27FC236}">
                    <a16:creationId xmlns:a16="http://schemas.microsoft.com/office/drawing/2014/main" id="{76B86098-3A20-42E4-8C35-8EF045FB93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737" y="1536"/>
                <a:ext cx="144" cy="265"/>
              </a:xfrm>
              <a:custGeom>
                <a:avLst/>
                <a:gdLst>
                  <a:gd name="T0" fmla="*/ 0 w 21600"/>
                  <a:gd name="T1" fmla="*/ 0 h 22099"/>
                  <a:gd name="T2" fmla="*/ 0 w 21600"/>
                  <a:gd name="T3" fmla="*/ 0 h 22099"/>
                  <a:gd name="T4" fmla="*/ 0 w 21600"/>
                  <a:gd name="T5" fmla="*/ 0 h 2209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099"/>
                  <a:gd name="T11" fmla="*/ 21600 w 21600"/>
                  <a:gd name="T12" fmla="*/ 22099 h 220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099" fill="none" extrusionOk="0">
                    <a:moveTo>
                      <a:pt x="21600" y="22099"/>
                    </a:moveTo>
                    <a:cubicBezTo>
                      <a:pt x="9670" y="22099"/>
                      <a:pt x="0" y="12428"/>
                      <a:pt x="0" y="499"/>
                    </a:cubicBezTo>
                    <a:cubicBezTo>
                      <a:pt x="-1" y="332"/>
                      <a:pt x="1" y="166"/>
                      <a:pt x="5" y="-1"/>
                    </a:cubicBezTo>
                  </a:path>
                  <a:path w="21600" h="22099" stroke="0" extrusionOk="0">
                    <a:moveTo>
                      <a:pt x="21600" y="22099"/>
                    </a:moveTo>
                    <a:cubicBezTo>
                      <a:pt x="9670" y="22099"/>
                      <a:pt x="0" y="12428"/>
                      <a:pt x="0" y="499"/>
                    </a:cubicBezTo>
                    <a:cubicBezTo>
                      <a:pt x="-1" y="332"/>
                      <a:pt x="1" y="166"/>
                      <a:pt x="5" y="-1"/>
                    </a:cubicBezTo>
                    <a:lnTo>
                      <a:pt x="21600" y="49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stealth" w="med" len="med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D3B500C8-39FB-49E4-86FC-3AFEED3FFB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6" y="2112"/>
              <a:ext cx="145" cy="528"/>
              <a:chOff x="2736" y="2112"/>
              <a:chExt cx="145" cy="528"/>
            </a:xfrm>
          </p:grpSpPr>
          <p:sp>
            <p:nvSpPr>
              <p:cNvPr id="29" name="Arc 13">
                <a:extLst>
                  <a:ext uri="{FF2B5EF4-FFF2-40B4-BE49-F238E27FC236}">
                    <a16:creationId xmlns:a16="http://schemas.microsoft.com/office/drawing/2014/main" id="{7EFA2113-3399-41F8-8C17-9DE9FCA36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2332"/>
                <a:ext cx="144" cy="3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" name="Arc 14">
                <a:extLst>
                  <a:ext uri="{FF2B5EF4-FFF2-40B4-BE49-F238E27FC236}">
                    <a16:creationId xmlns:a16="http://schemas.microsoft.com/office/drawing/2014/main" id="{627615C4-F45E-4889-BD36-0C58348BFC8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737" y="2112"/>
                <a:ext cx="144" cy="265"/>
              </a:xfrm>
              <a:custGeom>
                <a:avLst/>
                <a:gdLst>
                  <a:gd name="T0" fmla="*/ 0 w 21600"/>
                  <a:gd name="T1" fmla="*/ 0 h 22099"/>
                  <a:gd name="T2" fmla="*/ 0 w 21600"/>
                  <a:gd name="T3" fmla="*/ 0 h 22099"/>
                  <a:gd name="T4" fmla="*/ 0 w 21600"/>
                  <a:gd name="T5" fmla="*/ 0 h 2209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099"/>
                  <a:gd name="T11" fmla="*/ 21600 w 21600"/>
                  <a:gd name="T12" fmla="*/ 22099 h 220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099" fill="none" extrusionOk="0">
                    <a:moveTo>
                      <a:pt x="21600" y="22099"/>
                    </a:moveTo>
                    <a:cubicBezTo>
                      <a:pt x="9670" y="22099"/>
                      <a:pt x="0" y="12428"/>
                      <a:pt x="0" y="499"/>
                    </a:cubicBezTo>
                    <a:cubicBezTo>
                      <a:pt x="-1" y="332"/>
                      <a:pt x="1" y="166"/>
                      <a:pt x="5" y="-1"/>
                    </a:cubicBezTo>
                  </a:path>
                  <a:path w="21600" h="22099" stroke="0" extrusionOk="0">
                    <a:moveTo>
                      <a:pt x="21600" y="22099"/>
                    </a:moveTo>
                    <a:cubicBezTo>
                      <a:pt x="9670" y="22099"/>
                      <a:pt x="0" y="12428"/>
                      <a:pt x="0" y="499"/>
                    </a:cubicBezTo>
                    <a:cubicBezTo>
                      <a:pt x="-1" y="332"/>
                      <a:pt x="1" y="166"/>
                      <a:pt x="5" y="-1"/>
                    </a:cubicBezTo>
                    <a:lnTo>
                      <a:pt x="21600" y="49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stealth" w="med" len="med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6" name="Group 15">
              <a:extLst>
                <a:ext uri="{FF2B5EF4-FFF2-40B4-BE49-F238E27FC236}">
                  <a16:creationId xmlns:a16="http://schemas.microsoft.com/office/drawing/2014/main" id="{2F802DDA-E9B6-4A33-BFFD-6E99D37A8D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6" y="2688"/>
              <a:ext cx="145" cy="528"/>
              <a:chOff x="2736" y="2688"/>
              <a:chExt cx="145" cy="528"/>
            </a:xfrm>
          </p:grpSpPr>
          <p:sp>
            <p:nvSpPr>
              <p:cNvPr id="27" name="Arc 16">
                <a:extLst>
                  <a:ext uri="{FF2B5EF4-FFF2-40B4-BE49-F238E27FC236}">
                    <a16:creationId xmlns:a16="http://schemas.microsoft.com/office/drawing/2014/main" id="{FC4D44DA-EBA8-469B-8E99-CCEEDB40F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2908"/>
                <a:ext cx="144" cy="3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" name="Arc 17">
                <a:extLst>
                  <a:ext uri="{FF2B5EF4-FFF2-40B4-BE49-F238E27FC236}">
                    <a16:creationId xmlns:a16="http://schemas.microsoft.com/office/drawing/2014/main" id="{7FCD91DC-EB82-40A2-87F9-B129B0E1C12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737" y="2688"/>
                <a:ext cx="144" cy="265"/>
              </a:xfrm>
              <a:custGeom>
                <a:avLst/>
                <a:gdLst>
                  <a:gd name="T0" fmla="*/ 0 w 21600"/>
                  <a:gd name="T1" fmla="*/ 0 h 22099"/>
                  <a:gd name="T2" fmla="*/ 0 w 21600"/>
                  <a:gd name="T3" fmla="*/ 0 h 22099"/>
                  <a:gd name="T4" fmla="*/ 0 w 21600"/>
                  <a:gd name="T5" fmla="*/ 0 h 2209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099"/>
                  <a:gd name="T11" fmla="*/ 21600 w 21600"/>
                  <a:gd name="T12" fmla="*/ 22099 h 220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099" fill="none" extrusionOk="0">
                    <a:moveTo>
                      <a:pt x="21600" y="22099"/>
                    </a:moveTo>
                    <a:cubicBezTo>
                      <a:pt x="9670" y="22099"/>
                      <a:pt x="0" y="12428"/>
                      <a:pt x="0" y="499"/>
                    </a:cubicBezTo>
                    <a:cubicBezTo>
                      <a:pt x="-1" y="332"/>
                      <a:pt x="1" y="166"/>
                      <a:pt x="5" y="-1"/>
                    </a:cubicBezTo>
                  </a:path>
                  <a:path w="21600" h="22099" stroke="0" extrusionOk="0">
                    <a:moveTo>
                      <a:pt x="21600" y="22099"/>
                    </a:moveTo>
                    <a:cubicBezTo>
                      <a:pt x="9670" y="22099"/>
                      <a:pt x="0" y="12428"/>
                      <a:pt x="0" y="499"/>
                    </a:cubicBezTo>
                    <a:cubicBezTo>
                      <a:pt x="-1" y="332"/>
                      <a:pt x="1" y="166"/>
                      <a:pt x="5" y="-1"/>
                    </a:cubicBezTo>
                    <a:lnTo>
                      <a:pt x="21600" y="49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stealth" w="med" len="med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3" name="Arc 18">
            <a:extLst>
              <a:ext uri="{FF2B5EF4-FFF2-40B4-BE49-F238E27FC236}">
                <a16:creationId xmlns:a16="http://schemas.microsoft.com/office/drawing/2014/main" id="{F4A36D92-D129-48ED-B499-BB58F3752073}"/>
              </a:ext>
            </a:extLst>
          </p:cNvPr>
          <p:cNvSpPr>
            <a:spLocks/>
          </p:cNvSpPr>
          <p:nvPr/>
        </p:nvSpPr>
        <p:spPr bwMode="auto">
          <a:xfrm>
            <a:off x="2343016" y="3464544"/>
            <a:ext cx="228600" cy="488950"/>
          </a:xfrm>
          <a:custGeom>
            <a:avLst/>
            <a:gdLst>
              <a:gd name="T0" fmla="*/ 25604789 w 21600"/>
              <a:gd name="T1" fmla="*/ 250545043 h 21600"/>
              <a:gd name="T2" fmla="*/ 0 w 21600"/>
              <a:gd name="T3" fmla="*/ 0 h 21600"/>
              <a:gd name="T4" fmla="*/ 25604789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Arc 19">
            <a:extLst>
              <a:ext uri="{FF2B5EF4-FFF2-40B4-BE49-F238E27FC236}">
                <a16:creationId xmlns:a16="http://schemas.microsoft.com/office/drawing/2014/main" id="{940D77FB-296D-441E-9656-FF6ACB6A6903}"/>
              </a:ext>
            </a:extLst>
          </p:cNvPr>
          <p:cNvSpPr>
            <a:spLocks/>
          </p:cNvSpPr>
          <p:nvPr/>
        </p:nvSpPr>
        <p:spPr bwMode="auto">
          <a:xfrm rot="10800000">
            <a:off x="2341428" y="3113707"/>
            <a:ext cx="228600" cy="422275"/>
          </a:xfrm>
          <a:custGeom>
            <a:avLst/>
            <a:gdLst>
              <a:gd name="T0" fmla="*/ 25597719 w 21600"/>
              <a:gd name="T1" fmla="*/ 0 h 22103"/>
              <a:gd name="T2" fmla="*/ 0 w 21600"/>
              <a:gd name="T3" fmla="*/ 154128697 h 22103"/>
              <a:gd name="T4" fmla="*/ 0 w 21600"/>
              <a:gd name="T5" fmla="*/ 3507616 h 22103"/>
              <a:gd name="T6" fmla="*/ 0 60000 65536"/>
              <a:gd name="T7" fmla="*/ 0 60000 65536"/>
              <a:gd name="T8" fmla="*/ 0 60000 65536"/>
              <a:gd name="T9" fmla="*/ 0 w 21600"/>
              <a:gd name="T10" fmla="*/ 0 h 22103"/>
              <a:gd name="T11" fmla="*/ 21600 w 21600"/>
              <a:gd name="T12" fmla="*/ 22103 h 221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103" fill="none" extrusionOk="0">
                <a:moveTo>
                  <a:pt x="21594" y="-1"/>
                </a:moveTo>
                <a:cubicBezTo>
                  <a:pt x="21598" y="167"/>
                  <a:pt x="21600" y="335"/>
                  <a:pt x="21600" y="503"/>
                </a:cubicBezTo>
                <a:cubicBezTo>
                  <a:pt x="21600" y="12432"/>
                  <a:pt x="11929" y="22102"/>
                  <a:pt x="0" y="22103"/>
                </a:cubicBezTo>
              </a:path>
              <a:path w="21600" h="22103" stroke="0" extrusionOk="0">
                <a:moveTo>
                  <a:pt x="21594" y="-1"/>
                </a:moveTo>
                <a:cubicBezTo>
                  <a:pt x="21598" y="167"/>
                  <a:pt x="21600" y="335"/>
                  <a:pt x="21600" y="503"/>
                </a:cubicBezTo>
                <a:cubicBezTo>
                  <a:pt x="21600" y="12432"/>
                  <a:pt x="11929" y="22102"/>
                  <a:pt x="0" y="22103"/>
                </a:cubicBezTo>
                <a:lnTo>
                  <a:pt x="0" y="503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Arc 20">
            <a:extLst>
              <a:ext uri="{FF2B5EF4-FFF2-40B4-BE49-F238E27FC236}">
                <a16:creationId xmlns:a16="http://schemas.microsoft.com/office/drawing/2014/main" id="{6D767B92-AD7D-4A4F-8477-62C067D2ABDC}"/>
              </a:ext>
            </a:extLst>
          </p:cNvPr>
          <p:cNvSpPr>
            <a:spLocks/>
          </p:cNvSpPr>
          <p:nvPr/>
        </p:nvSpPr>
        <p:spPr bwMode="auto">
          <a:xfrm>
            <a:off x="2343016" y="4378944"/>
            <a:ext cx="228600" cy="488950"/>
          </a:xfrm>
          <a:custGeom>
            <a:avLst/>
            <a:gdLst>
              <a:gd name="T0" fmla="*/ 25604789 w 21600"/>
              <a:gd name="T1" fmla="*/ 250545043 h 21600"/>
              <a:gd name="T2" fmla="*/ 0 w 21600"/>
              <a:gd name="T3" fmla="*/ 0 h 21600"/>
              <a:gd name="T4" fmla="*/ 25604789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Arc 21">
            <a:extLst>
              <a:ext uri="{FF2B5EF4-FFF2-40B4-BE49-F238E27FC236}">
                <a16:creationId xmlns:a16="http://schemas.microsoft.com/office/drawing/2014/main" id="{4CE8B9A9-A270-43F5-9DE2-457FE1EC705C}"/>
              </a:ext>
            </a:extLst>
          </p:cNvPr>
          <p:cNvSpPr>
            <a:spLocks/>
          </p:cNvSpPr>
          <p:nvPr/>
        </p:nvSpPr>
        <p:spPr bwMode="auto">
          <a:xfrm rot="10800000">
            <a:off x="2341428" y="4028107"/>
            <a:ext cx="228600" cy="422275"/>
          </a:xfrm>
          <a:custGeom>
            <a:avLst/>
            <a:gdLst>
              <a:gd name="T0" fmla="*/ 25597719 w 21600"/>
              <a:gd name="T1" fmla="*/ 0 h 22103"/>
              <a:gd name="T2" fmla="*/ 0 w 21600"/>
              <a:gd name="T3" fmla="*/ 154128697 h 22103"/>
              <a:gd name="T4" fmla="*/ 0 w 21600"/>
              <a:gd name="T5" fmla="*/ 3507616 h 22103"/>
              <a:gd name="T6" fmla="*/ 0 60000 65536"/>
              <a:gd name="T7" fmla="*/ 0 60000 65536"/>
              <a:gd name="T8" fmla="*/ 0 60000 65536"/>
              <a:gd name="T9" fmla="*/ 0 w 21600"/>
              <a:gd name="T10" fmla="*/ 0 h 22103"/>
              <a:gd name="T11" fmla="*/ 21600 w 21600"/>
              <a:gd name="T12" fmla="*/ 22103 h 221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103" fill="none" extrusionOk="0">
                <a:moveTo>
                  <a:pt x="21594" y="-1"/>
                </a:moveTo>
                <a:cubicBezTo>
                  <a:pt x="21598" y="167"/>
                  <a:pt x="21600" y="335"/>
                  <a:pt x="21600" y="503"/>
                </a:cubicBezTo>
                <a:cubicBezTo>
                  <a:pt x="21600" y="12432"/>
                  <a:pt x="11929" y="22102"/>
                  <a:pt x="0" y="22103"/>
                </a:cubicBezTo>
              </a:path>
              <a:path w="21600" h="22103" stroke="0" extrusionOk="0">
                <a:moveTo>
                  <a:pt x="21594" y="-1"/>
                </a:moveTo>
                <a:cubicBezTo>
                  <a:pt x="21598" y="167"/>
                  <a:pt x="21600" y="335"/>
                  <a:pt x="21600" y="503"/>
                </a:cubicBezTo>
                <a:cubicBezTo>
                  <a:pt x="21600" y="12432"/>
                  <a:pt x="11929" y="22102"/>
                  <a:pt x="0" y="22103"/>
                </a:cubicBezTo>
                <a:lnTo>
                  <a:pt x="0" y="503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Arc 22">
            <a:extLst>
              <a:ext uri="{FF2B5EF4-FFF2-40B4-BE49-F238E27FC236}">
                <a16:creationId xmlns:a16="http://schemas.microsoft.com/office/drawing/2014/main" id="{662B181A-9ABE-4B10-8B8C-B82958BE7410}"/>
              </a:ext>
            </a:extLst>
          </p:cNvPr>
          <p:cNvSpPr>
            <a:spLocks/>
          </p:cNvSpPr>
          <p:nvPr/>
        </p:nvSpPr>
        <p:spPr bwMode="auto">
          <a:xfrm>
            <a:off x="2343016" y="5293344"/>
            <a:ext cx="228600" cy="488950"/>
          </a:xfrm>
          <a:custGeom>
            <a:avLst/>
            <a:gdLst>
              <a:gd name="T0" fmla="*/ 25604789 w 21600"/>
              <a:gd name="T1" fmla="*/ 250545043 h 21600"/>
              <a:gd name="T2" fmla="*/ 0 w 21600"/>
              <a:gd name="T3" fmla="*/ 0 h 21600"/>
              <a:gd name="T4" fmla="*/ 25604789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" name="Arc 23">
            <a:extLst>
              <a:ext uri="{FF2B5EF4-FFF2-40B4-BE49-F238E27FC236}">
                <a16:creationId xmlns:a16="http://schemas.microsoft.com/office/drawing/2014/main" id="{BEE94C1E-99EF-4076-B176-C225762EDC4A}"/>
              </a:ext>
            </a:extLst>
          </p:cNvPr>
          <p:cNvSpPr>
            <a:spLocks/>
          </p:cNvSpPr>
          <p:nvPr/>
        </p:nvSpPr>
        <p:spPr bwMode="auto">
          <a:xfrm rot="10800000">
            <a:off x="2341428" y="4942507"/>
            <a:ext cx="228600" cy="422275"/>
          </a:xfrm>
          <a:custGeom>
            <a:avLst/>
            <a:gdLst>
              <a:gd name="T0" fmla="*/ 25597719 w 21600"/>
              <a:gd name="T1" fmla="*/ 0 h 22103"/>
              <a:gd name="T2" fmla="*/ 0 w 21600"/>
              <a:gd name="T3" fmla="*/ 154128697 h 22103"/>
              <a:gd name="T4" fmla="*/ 0 w 21600"/>
              <a:gd name="T5" fmla="*/ 3507616 h 22103"/>
              <a:gd name="T6" fmla="*/ 0 60000 65536"/>
              <a:gd name="T7" fmla="*/ 0 60000 65536"/>
              <a:gd name="T8" fmla="*/ 0 60000 65536"/>
              <a:gd name="T9" fmla="*/ 0 w 21600"/>
              <a:gd name="T10" fmla="*/ 0 h 22103"/>
              <a:gd name="T11" fmla="*/ 21600 w 21600"/>
              <a:gd name="T12" fmla="*/ 22103 h 221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103" fill="none" extrusionOk="0">
                <a:moveTo>
                  <a:pt x="21594" y="-1"/>
                </a:moveTo>
                <a:cubicBezTo>
                  <a:pt x="21598" y="167"/>
                  <a:pt x="21600" y="335"/>
                  <a:pt x="21600" y="503"/>
                </a:cubicBezTo>
                <a:cubicBezTo>
                  <a:pt x="21600" y="12432"/>
                  <a:pt x="11929" y="22102"/>
                  <a:pt x="0" y="22103"/>
                </a:cubicBezTo>
              </a:path>
              <a:path w="21600" h="22103" stroke="0" extrusionOk="0">
                <a:moveTo>
                  <a:pt x="21594" y="-1"/>
                </a:moveTo>
                <a:cubicBezTo>
                  <a:pt x="21598" y="167"/>
                  <a:pt x="21600" y="335"/>
                  <a:pt x="21600" y="503"/>
                </a:cubicBezTo>
                <a:cubicBezTo>
                  <a:pt x="21600" y="12432"/>
                  <a:pt x="11929" y="22102"/>
                  <a:pt x="0" y="22103"/>
                </a:cubicBezTo>
                <a:lnTo>
                  <a:pt x="0" y="503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Arc 24">
            <a:extLst>
              <a:ext uri="{FF2B5EF4-FFF2-40B4-BE49-F238E27FC236}">
                <a16:creationId xmlns:a16="http://schemas.microsoft.com/office/drawing/2014/main" id="{E82F9894-0335-4BE9-988C-FB7C8713F695}"/>
              </a:ext>
            </a:extLst>
          </p:cNvPr>
          <p:cNvSpPr>
            <a:spLocks/>
          </p:cNvSpPr>
          <p:nvPr/>
        </p:nvSpPr>
        <p:spPr bwMode="auto">
          <a:xfrm>
            <a:off x="2647816" y="5891832"/>
            <a:ext cx="381000" cy="423862"/>
          </a:xfrm>
          <a:custGeom>
            <a:avLst/>
            <a:gdLst>
              <a:gd name="T0" fmla="*/ 24348211 w 43200"/>
              <a:gd name="T1" fmla="*/ 2338012 h 40122"/>
              <a:gd name="T2" fmla="*/ 7194109 w 43200"/>
              <a:gd name="T3" fmla="*/ 0 h 40122"/>
              <a:gd name="T4" fmla="*/ 14817583 w 43200"/>
              <a:gd name="T5" fmla="*/ 21838091 h 40122"/>
              <a:gd name="T6" fmla="*/ 0 60000 65536"/>
              <a:gd name="T7" fmla="*/ 0 60000 65536"/>
              <a:gd name="T8" fmla="*/ 0 60000 65536"/>
              <a:gd name="T9" fmla="*/ 0 w 43200"/>
              <a:gd name="T10" fmla="*/ 0 h 40122"/>
              <a:gd name="T11" fmla="*/ 43200 w 43200"/>
              <a:gd name="T12" fmla="*/ 40122 h 401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0122" fill="none" extrusionOk="0">
                <a:moveTo>
                  <a:pt x="35493" y="1982"/>
                </a:moveTo>
                <a:cubicBezTo>
                  <a:pt x="40378" y="6086"/>
                  <a:pt x="43200" y="12141"/>
                  <a:pt x="43200" y="18522"/>
                </a:cubicBezTo>
                <a:cubicBezTo>
                  <a:pt x="43200" y="30451"/>
                  <a:pt x="33529" y="40122"/>
                  <a:pt x="21600" y="40122"/>
                </a:cubicBezTo>
                <a:cubicBezTo>
                  <a:pt x="9670" y="40122"/>
                  <a:pt x="0" y="30451"/>
                  <a:pt x="0" y="18522"/>
                </a:cubicBezTo>
                <a:cubicBezTo>
                  <a:pt x="-1" y="10934"/>
                  <a:pt x="3980" y="3903"/>
                  <a:pt x="10487" y="0"/>
                </a:cubicBezTo>
              </a:path>
              <a:path w="43200" h="40122" stroke="0" extrusionOk="0">
                <a:moveTo>
                  <a:pt x="35493" y="1982"/>
                </a:moveTo>
                <a:cubicBezTo>
                  <a:pt x="40378" y="6086"/>
                  <a:pt x="43200" y="12141"/>
                  <a:pt x="43200" y="18522"/>
                </a:cubicBezTo>
                <a:cubicBezTo>
                  <a:pt x="43200" y="30451"/>
                  <a:pt x="33529" y="40122"/>
                  <a:pt x="21600" y="40122"/>
                </a:cubicBezTo>
                <a:cubicBezTo>
                  <a:pt x="9670" y="40122"/>
                  <a:pt x="0" y="30451"/>
                  <a:pt x="0" y="18522"/>
                </a:cubicBezTo>
                <a:cubicBezTo>
                  <a:pt x="-1" y="10934"/>
                  <a:pt x="3980" y="3903"/>
                  <a:pt x="10487" y="0"/>
                </a:cubicBezTo>
                <a:lnTo>
                  <a:pt x="21600" y="18522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Arc 25">
            <a:extLst>
              <a:ext uri="{FF2B5EF4-FFF2-40B4-BE49-F238E27FC236}">
                <a16:creationId xmlns:a16="http://schemas.microsoft.com/office/drawing/2014/main" id="{56FA0B5D-5C9E-4F1F-A723-B4BC572759EF}"/>
              </a:ext>
            </a:extLst>
          </p:cNvPr>
          <p:cNvSpPr>
            <a:spLocks/>
          </p:cNvSpPr>
          <p:nvPr/>
        </p:nvSpPr>
        <p:spPr bwMode="auto">
          <a:xfrm rot="10800000">
            <a:off x="2724016" y="2462832"/>
            <a:ext cx="381000" cy="434975"/>
          </a:xfrm>
          <a:custGeom>
            <a:avLst/>
            <a:gdLst>
              <a:gd name="T0" fmla="*/ 22349814 w 43200"/>
              <a:gd name="T1" fmla="*/ 1035741 h 41073"/>
              <a:gd name="T2" fmla="*/ 8405574 w 43200"/>
              <a:gd name="T3" fmla="*/ 0 h 41073"/>
              <a:gd name="T4" fmla="*/ 14817583 w 43200"/>
              <a:gd name="T5" fmla="*/ 23129006 h 41073"/>
              <a:gd name="T6" fmla="*/ 0 60000 65536"/>
              <a:gd name="T7" fmla="*/ 0 60000 65536"/>
              <a:gd name="T8" fmla="*/ 0 60000 65536"/>
              <a:gd name="T9" fmla="*/ 0 w 43200"/>
              <a:gd name="T10" fmla="*/ 0 h 41073"/>
              <a:gd name="T11" fmla="*/ 43200 w 43200"/>
              <a:gd name="T12" fmla="*/ 41073 h 410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1073" fill="none" extrusionOk="0">
                <a:moveTo>
                  <a:pt x="32580" y="871"/>
                </a:moveTo>
                <a:cubicBezTo>
                  <a:pt x="39161" y="4756"/>
                  <a:pt x="43200" y="11830"/>
                  <a:pt x="43200" y="19473"/>
                </a:cubicBezTo>
                <a:cubicBezTo>
                  <a:pt x="43200" y="31402"/>
                  <a:pt x="33529" y="41073"/>
                  <a:pt x="21600" y="41073"/>
                </a:cubicBezTo>
                <a:cubicBezTo>
                  <a:pt x="9670" y="41073"/>
                  <a:pt x="0" y="31402"/>
                  <a:pt x="0" y="19473"/>
                </a:cubicBezTo>
                <a:cubicBezTo>
                  <a:pt x="-1" y="11165"/>
                  <a:pt x="4763" y="3594"/>
                  <a:pt x="12253" y="0"/>
                </a:cubicBezTo>
              </a:path>
              <a:path w="43200" h="41073" stroke="0" extrusionOk="0">
                <a:moveTo>
                  <a:pt x="32580" y="871"/>
                </a:moveTo>
                <a:cubicBezTo>
                  <a:pt x="39161" y="4756"/>
                  <a:pt x="43200" y="11830"/>
                  <a:pt x="43200" y="19473"/>
                </a:cubicBezTo>
                <a:cubicBezTo>
                  <a:pt x="43200" y="31402"/>
                  <a:pt x="33529" y="41073"/>
                  <a:pt x="21600" y="41073"/>
                </a:cubicBezTo>
                <a:cubicBezTo>
                  <a:pt x="9670" y="41073"/>
                  <a:pt x="0" y="31402"/>
                  <a:pt x="0" y="19473"/>
                </a:cubicBezTo>
                <a:cubicBezTo>
                  <a:pt x="-1" y="11165"/>
                  <a:pt x="4763" y="3594"/>
                  <a:pt x="12253" y="0"/>
                </a:cubicBezTo>
                <a:lnTo>
                  <a:pt x="21600" y="19473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Rectangle 26">
            <a:extLst>
              <a:ext uri="{FF2B5EF4-FFF2-40B4-BE49-F238E27FC236}">
                <a16:creationId xmlns:a16="http://schemas.microsoft.com/office/drawing/2014/main" id="{80732FBC-A886-469D-AFA6-5B50E9282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1353" y="2299319"/>
            <a:ext cx="314189" cy="33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</a:p>
        </p:txBody>
      </p:sp>
      <p:sp>
        <p:nvSpPr>
          <p:cNvPr id="43" name="Rectangle 27">
            <a:extLst>
              <a:ext uri="{FF2B5EF4-FFF2-40B4-BE49-F238E27FC236}">
                <a16:creationId xmlns:a16="http://schemas.microsoft.com/office/drawing/2014/main" id="{74CE4DCF-CF75-4C48-9080-7B0AF54BB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353" y="3366119"/>
            <a:ext cx="314189" cy="33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</a:p>
        </p:txBody>
      </p:sp>
      <p:sp>
        <p:nvSpPr>
          <p:cNvPr id="44" name="Rectangle 28">
            <a:extLst>
              <a:ext uri="{FF2B5EF4-FFF2-40B4-BE49-F238E27FC236}">
                <a16:creationId xmlns:a16="http://schemas.microsoft.com/office/drawing/2014/main" id="{D73288B0-2336-4DC0-A26E-DFF10AA21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353" y="4356719"/>
            <a:ext cx="314189" cy="33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</a:p>
        </p:txBody>
      </p:sp>
      <p:sp>
        <p:nvSpPr>
          <p:cNvPr id="45" name="Rectangle 29">
            <a:extLst>
              <a:ext uri="{FF2B5EF4-FFF2-40B4-BE49-F238E27FC236}">
                <a16:creationId xmlns:a16="http://schemas.microsoft.com/office/drawing/2014/main" id="{1F56E86B-524D-4360-B197-1ED1C9E3E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353" y="5347319"/>
            <a:ext cx="314189" cy="33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</a:p>
        </p:txBody>
      </p:sp>
      <p:sp>
        <p:nvSpPr>
          <p:cNvPr id="46" name="Rectangle 30">
            <a:extLst>
              <a:ext uri="{FF2B5EF4-FFF2-40B4-BE49-F238E27FC236}">
                <a16:creationId xmlns:a16="http://schemas.microsoft.com/office/drawing/2014/main" id="{21EE2E34-141B-44F7-A1E8-F23365CC7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6553" y="6337919"/>
            <a:ext cx="360676" cy="33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</a:p>
        </p:txBody>
      </p:sp>
      <p:sp>
        <p:nvSpPr>
          <p:cNvPr id="47" name="Rectangle 31">
            <a:extLst>
              <a:ext uri="{FF2B5EF4-FFF2-40B4-BE49-F238E27FC236}">
                <a16:creationId xmlns:a16="http://schemas.microsoft.com/office/drawing/2014/main" id="{CA7EF87E-B297-42B2-B1E7-0DF2A8908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753" y="5147294"/>
            <a:ext cx="360676" cy="33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</a:p>
        </p:txBody>
      </p:sp>
      <p:sp>
        <p:nvSpPr>
          <p:cNvPr id="48" name="Rectangle 32">
            <a:extLst>
              <a:ext uri="{FF2B5EF4-FFF2-40B4-BE49-F238E27FC236}">
                <a16:creationId xmlns:a16="http://schemas.microsoft.com/office/drawing/2014/main" id="{580A93DB-204E-48B9-A72E-27B90E128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753" y="4128119"/>
            <a:ext cx="360676" cy="33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</a:p>
        </p:txBody>
      </p:sp>
      <p:sp>
        <p:nvSpPr>
          <p:cNvPr id="49" name="Rectangle 33">
            <a:extLst>
              <a:ext uri="{FF2B5EF4-FFF2-40B4-BE49-F238E27FC236}">
                <a16:creationId xmlns:a16="http://schemas.microsoft.com/office/drawing/2014/main" id="{3FEA5BFD-38C8-4592-91BF-8ABF1A78E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753" y="3289919"/>
            <a:ext cx="360676" cy="33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</a:p>
        </p:txBody>
      </p:sp>
      <p:sp>
        <p:nvSpPr>
          <p:cNvPr id="50" name="Line 34">
            <a:extLst>
              <a:ext uri="{FF2B5EF4-FFF2-40B4-BE49-F238E27FC236}">
                <a16:creationId xmlns:a16="http://schemas.microsoft.com/office/drawing/2014/main" id="{125D25F6-CEB7-422C-B7D6-40D2F9BC9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93628" y="4410694"/>
            <a:ext cx="4495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" name="Rectangle 35">
            <a:extLst>
              <a:ext uri="{FF2B5EF4-FFF2-40B4-BE49-F238E27FC236}">
                <a16:creationId xmlns:a16="http://schemas.microsoft.com/office/drawing/2014/main" id="{4C331238-6A2D-4FDC-BE49-AB45743C7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142" y="3670919"/>
            <a:ext cx="1570943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1800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预测分支发生</a:t>
            </a:r>
            <a:endParaRPr lang="en-US" altLang="zh-CN" sz="1800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Rectangle 36">
            <a:extLst>
              <a:ext uri="{FF2B5EF4-FFF2-40B4-BE49-F238E27FC236}">
                <a16:creationId xmlns:a16="http://schemas.microsoft.com/office/drawing/2014/main" id="{CD395854-D1BF-4188-B8CC-80E19707B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0342" y="5118719"/>
            <a:ext cx="1801775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1800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预测分支不发生</a:t>
            </a:r>
            <a:endParaRPr lang="en-US" altLang="zh-CN" sz="1800" i="1" dirty="0">
              <a:ea typeface="宋体" panose="02010600030101010101" pitchFamily="2" charset="-122"/>
            </a:endParaRPr>
          </a:p>
        </p:txBody>
      </p:sp>
      <p:sp>
        <p:nvSpPr>
          <p:cNvPr id="53" name="Line 37">
            <a:extLst>
              <a:ext uri="{FF2B5EF4-FFF2-40B4-BE49-F238E27FC236}">
                <a16:creationId xmlns:a16="http://schemas.microsoft.com/office/drawing/2014/main" id="{EA7C925E-6D7B-4571-AA70-F776862A50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0044" y="4867894"/>
            <a:ext cx="82138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Rectangle 38">
            <a:extLst>
              <a:ext uri="{FF2B5EF4-FFF2-40B4-BE49-F238E27FC236}">
                <a16:creationId xmlns:a16="http://schemas.microsoft.com/office/drawing/2014/main" id="{23EC2B14-1C07-46F9-8CE8-5278E77DF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362" y="4711001"/>
            <a:ext cx="1115690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1800" i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初始状态</a:t>
            </a:r>
            <a:endParaRPr lang="en-US" altLang="zh-CN" sz="1800" i="1" dirty="0">
              <a:solidFill>
                <a:srgbClr val="0066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C818EFE8-75A6-4265-8F25-B691DF7D33D3}"/>
              </a:ext>
            </a:extLst>
          </p:cNvPr>
          <p:cNvSpPr/>
          <p:nvPr/>
        </p:nvSpPr>
        <p:spPr>
          <a:xfrm>
            <a:off x="6066852" y="2319704"/>
            <a:ext cx="5570965" cy="388452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ts val="3200"/>
              </a:lnSpc>
              <a:spcBef>
                <a:spcPts val="600"/>
              </a:spcBef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中间状态称为“弱状态”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ts val="3200"/>
              </a:lnSpc>
              <a:spcBef>
                <a:spcPts val="600"/>
              </a:spcBef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：弱不跳转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ts val="3200"/>
              </a:lnSpc>
              <a:spcBef>
                <a:spcPts val="600"/>
              </a:spcBef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：弱跳转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ts val="3200"/>
              </a:lnSpc>
              <a:spcBef>
                <a:spcPts val="600"/>
              </a:spcBef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饱和状态称为“强状态”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ts val="3200"/>
              </a:lnSpc>
              <a:spcBef>
                <a:spcPts val="600"/>
              </a:spcBef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：强不跳转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ts val="3200"/>
              </a:lnSpc>
              <a:spcBef>
                <a:spcPts val="600"/>
              </a:spcBef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：强跳转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ts val="3200"/>
              </a:lnSpc>
              <a:spcBef>
                <a:spcPts val="600"/>
              </a:spcBef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强状态需要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次预测错误才会改变方向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ts val="3200"/>
              </a:lnSpc>
              <a:spcBef>
                <a:spcPts val="600"/>
              </a:spcBef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弱状态只需要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次预测错误就改变方向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48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F57A6EBB-D29C-45C7-BE65-6E799C872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8" y="1283463"/>
            <a:ext cx="36591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void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some_function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() {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for (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= 0;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&lt; 10;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++) {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...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...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}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}</a:t>
            </a:r>
          </a:p>
        </p:txBody>
      </p:sp>
      <p:sp>
        <p:nvSpPr>
          <p:cNvPr id="108" name="Text Box 5">
            <a:extLst>
              <a:ext uri="{FF2B5EF4-FFF2-40B4-BE49-F238E27FC236}">
                <a16:creationId xmlns:a16="http://schemas.microsoft.com/office/drawing/2014/main" id="{D35B9AE0-0C00-4162-9AD1-2E34BCFD6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283463"/>
            <a:ext cx="30511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ADDI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$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$zero, 10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LOOP: ... 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...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ADDI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$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$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$-1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BNE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$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$zero, LOOP</a:t>
            </a:r>
          </a:p>
        </p:txBody>
      </p:sp>
      <p:sp>
        <p:nvSpPr>
          <p:cNvPr id="110" name="AutoShape 8">
            <a:extLst>
              <a:ext uri="{FF2B5EF4-FFF2-40B4-BE49-F238E27FC236}">
                <a16:creationId xmlns:a16="http://schemas.microsoft.com/office/drawing/2014/main" id="{1E9E2EC8-7918-43D4-8ABE-59C7E3A71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835150"/>
            <a:ext cx="303213" cy="30321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zh-CN"/>
          </a:p>
        </p:txBody>
      </p:sp>
      <p:sp>
        <p:nvSpPr>
          <p:cNvPr id="112" name="Line 7">
            <a:extLst>
              <a:ext uri="{FF2B5EF4-FFF2-40B4-BE49-F238E27FC236}">
                <a16:creationId xmlns:a16="http://schemas.microsoft.com/office/drawing/2014/main" id="{5FAB609A-1E59-4113-9A8D-3345FF73B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4888" y="3079075"/>
            <a:ext cx="7972857" cy="2851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4" name="Line 636">
            <a:extLst>
              <a:ext uri="{FF2B5EF4-FFF2-40B4-BE49-F238E27FC236}">
                <a16:creationId xmlns:a16="http://schemas.microsoft.com/office/drawing/2014/main" id="{EA271AED-1912-4371-83A2-4A38A8B94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0797" y="3821666"/>
            <a:ext cx="0" cy="2286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6" name="Line 637">
            <a:extLst>
              <a:ext uri="{FF2B5EF4-FFF2-40B4-BE49-F238E27FC236}">
                <a16:creationId xmlns:a16="http://schemas.microsoft.com/office/drawing/2014/main" id="{9964FFD7-A09E-473E-B22F-600618949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97085" y="3821666"/>
            <a:ext cx="0" cy="2286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8" name="Text Box 638">
            <a:extLst>
              <a:ext uri="{FF2B5EF4-FFF2-40B4-BE49-F238E27FC236}">
                <a16:creationId xmlns:a16="http://schemas.microsoft.com/office/drawing/2014/main" id="{BB6AF132-A2F6-4A8F-82E2-1E6D1D564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2522" y="3375188"/>
            <a:ext cx="29081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次错误预测：退出循环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 Box 638">
            <a:extLst>
              <a:ext uri="{FF2B5EF4-FFF2-40B4-BE49-F238E27FC236}">
                <a16:creationId xmlns:a16="http://schemas.microsoft.com/office/drawing/2014/main" id="{3E5F1937-007E-4E05-BBA2-666747CCB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006" y="6069405"/>
            <a:ext cx="50642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次分支出现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次预测错误，正确率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B414764-4F41-422E-8693-0B3D5CE5963D}"/>
              </a:ext>
            </a:extLst>
          </p:cNvPr>
          <p:cNvGrpSpPr/>
          <p:nvPr/>
        </p:nvGrpSpPr>
        <p:grpSpPr>
          <a:xfrm>
            <a:off x="599620" y="278225"/>
            <a:ext cx="7113624" cy="742071"/>
            <a:chOff x="599618" y="278221"/>
            <a:chExt cx="7113624" cy="74207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2D96D6B-E0BD-4527-BBF0-C13F09FA7C36}"/>
                </a:ext>
              </a:extLst>
            </p:cNvPr>
            <p:cNvSpPr/>
            <p:nvPr/>
          </p:nvSpPr>
          <p:spPr>
            <a:xfrm>
              <a:off x="599618" y="712514"/>
              <a:ext cx="66799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Direction – 2-bit Saturated Counter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EDDBD81-B0EE-436E-8738-3643032015D3}"/>
                </a:ext>
              </a:extLst>
            </p:cNvPr>
            <p:cNvSpPr/>
            <p:nvPr/>
          </p:nvSpPr>
          <p:spPr>
            <a:xfrm>
              <a:off x="1197484" y="278221"/>
              <a:ext cx="6515758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分支方向的预测 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– 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基于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2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位饱和计数器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76B306FB-56AA-47C3-8F87-1ACE3A14C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41" y="4158890"/>
            <a:ext cx="11508080" cy="169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9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6" grpId="0" animBg="1"/>
      <p:bldP spid="118" grpId="0"/>
      <p:bldP spid="1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A723258-B2D1-49E7-B631-A7F335ADA1E5}"/>
              </a:ext>
            </a:extLst>
          </p:cNvPr>
          <p:cNvSpPr/>
          <p:nvPr/>
        </p:nvSpPr>
        <p:spPr>
          <a:xfrm>
            <a:off x="558141" y="1363826"/>
            <a:ext cx="11079676" cy="450976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基于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位饱和计数器基本就可以获得较高的预测准确率了，已被主流处理器广泛采用。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计数器宽度的增加会引起复杂度和成本的上升，而准确率提升有限。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基于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位饱和计数器的方法受初始状态影响比较大。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10A111F-1ACC-4EE5-AEA5-1A4DC2CDE9FA}"/>
              </a:ext>
            </a:extLst>
          </p:cNvPr>
          <p:cNvGrpSpPr/>
          <p:nvPr/>
        </p:nvGrpSpPr>
        <p:grpSpPr>
          <a:xfrm>
            <a:off x="599620" y="278225"/>
            <a:ext cx="7113624" cy="742071"/>
            <a:chOff x="599618" y="278221"/>
            <a:chExt cx="7113624" cy="74207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A86240E-74D5-455C-9E36-9B951DC8ABFA}"/>
                </a:ext>
              </a:extLst>
            </p:cNvPr>
            <p:cNvSpPr/>
            <p:nvPr/>
          </p:nvSpPr>
          <p:spPr>
            <a:xfrm>
              <a:off x="599618" y="712514"/>
              <a:ext cx="66799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Direction – 2-bit Saturated Counter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5937541-75BD-4621-83CA-9B68A43D3022}"/>
                </a:ext>
              </a:extLst>
            </p:cNvPr>
            <p:cNvSpPr/>
            <p:nvPr/>
          </p:nvSpPr>
          <p:spPr>
            <a:xfrm>
              <a:off x="1197484" y="278221"/>
              <a:ext cx="6515758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分支方向的预测 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– 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基于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2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位饱和计数器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710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2DCA67D-6C48-48CF-928A-66EA8DD4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493" y="1809904"/>
            <a:ext cx="7335317" cy="1995431"/>
          </a:xfrm>
          <a:prstGeom prst="rect">
            <a:avLst/>
          </a:prstGeom>
        </p:spPr>
      </p:pic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10A111F-1ACC-4EE5-AEA5-1A4DC2CDE9FA}"/>
              </a:ext>
            </a:extLst>
          </p:cNvPr>
          <p:cNvGrpSpPr/>
          <p:nvPr/>
        </p:nvGrpSpPr>
        <p:grpSpPr>
          <a:xfrm>
            <a:off x="599620" y="278225"/>
            <a:ext cx="7113624" cy="742071"/>
            <a:chOff x="599618" y="278221"/>
            <a:chExt cx="7113624" cy="74207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A86240E-74D5-455C-9E36-9B951DC8ABFA}"/>
                </a:ext>
              </a:extLst>
            </p:cNvPr>
            <p:cNvSpPr/>
            <p:nvPr/>
          </p:nvSpPr>
          <p:spPr>
            <a:xfrm>
              <a:off x="599618" y="712514"/>
              <a:ext cx="66799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Direction – 2-bit Saturated Counter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5937541-75BD-4621-83CA-9B68A43D3022}"/>
                </a:ext>
              </a:extLst>
            </p:cNvPr>
            <p:cNvSpPr/>
            <p:nvPr/>
          </p:nvSpPr>
          <p:spPr>
            <a:xfrm>
              <a:off x="1197484" y="278221"/>
              <a:ext cx="6515758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分支方向的预测 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– 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基于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2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位饱和计数器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1" name="Text Box 638">
            <a:extLst>
              <a:ext uri="{FF2B5EF4-FFF2-40B4-BE49-F238E27FC236}">
                <a16:creationId xmlns:a16="http://schemas.microsoft.com/office/drawing/2014/main" id="{63E0477E-BD78-426A-A93F-9A035E013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2570" y="1337780"/>
            <a:ext cx="31598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初始状态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= 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（弱跳转）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638">
            <a:extLst>
              <a:ext uri="{FF2B5EF4-FFF2-40B4-BE49-F238E27FC236}">
                <a16:creationId xmlns:a16="http://schemas.microsoft.com/office/drawing/2014/main" id="{B311667C-2720-4D7E-93F0-29F09764E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590" y="3924621"/>
            <a:ext cx="34163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初始状态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= 01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（弱不跳转）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7FE0ABD-651F-4459-B1A6-A36016AC7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492" y="4410600"/>
            <a:ext cx="7335313" cy="1995430"/>
          </a:xfrm>
          <a:prstGeom prst="rect">
            <a:avLst/>
          </a:prstGeom>
        </p:spPr>
      </p:pic>
      <p:sp>
        <p:nvSpPr>
          <p:cNvPr id="59" name="Text Box 638">
            <a:extLst>
              <a:ext uri="{FF2B5EF4-FFF2-40B4-BE49-F238E27FC236}">
                <a16:creationId xmlns:a16="http://schemas.microsoft.com/office/drawing/2014/main" id="{A88C390C-33C3-463F-BE90-6D2D3DE44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8163" y="2288317"/>
            <a:ext cx="18881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次分支出现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次预测错误，正确率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60" name="Text Box 638">
            <a:extLst>
              <a:ext uri="{FF2B5EF4-FFF2-40B4-BE49-F238E27FC236}">
                <a16:creationId xmlns:a16="http://schemas.microsoft.com/office/drawing/2014/main" id="{5EECBA91-4D5A-4FB8-B850-68122265F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183" y="4887032"/>
            <a:ext cx="18881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次分支出现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次预测错误，正确率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283207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id="{533A5AD5-2B38-45B4-AF21-4C5342829314}"/>
              </a:ext>
            </a:extLst>
          </p:cNvPr>
          <p:cNvSpPr/>
          <p:nvPr/>
        </p:nvSpPr>
        <p:spPr>
          <a:xfrm>
            <a:off x="1636578" y="2360604"/>
            <a:ext cx="1819434" cy="53439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10A111F-1ACC-4EE5-AEA5-1A4DC2CDE9FA}"/>
              </a:ext>
            </a:extLst>
          </p:cNvPr>
          <p:cNvGrpSpPr/>
          <p:nvPr/>
        </p:nvGrpSpPr>
        <p:grpSpPr>
          <a:xfrm>
            <a:off x="599620" y="278225"/>
            <a:ext cx="7254817" cy="742071"/>
            <a:chOff x="599618" y="278221"/>
            <a:chExt cx="7254817" cy="74207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A86240E-74D5-455C-9E36-9B951DC8ABFA}"/>
                </a:ext>
              </a:extLst>
            </p:cNvPr>
            <p:cNvSpPr/>
            <p:nvPr/>
          </p:nvSpPr>
          <p:spPr>
            <a:xfrm>
              <a:off x="599618" y="712514"/>
              <a:ext cx="72548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Direction – Branch History Table</a:t>
              </a:r>
              <a:r>
                <a:rPr lang="zh-CN" altLang="en-US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（</a:t>
              </a:r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BHT</a:t>
              </a:r>
              <a:r>
                <a:rPr lang="zh-CN" altLang="en-US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）</a:t>
              </a:r>
              <a:endParaRPr lang="en-US" altLang="zh-CN" sz="1400" spc="151" dirty="0">
                <a:solidFill>
                  <a:schemeClr val="tx1">
                    <a:lumMod val="65000"/>
                    <a:lumOff val="3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5937541-75BD-4621-83CA-9B68A43D3022}"/>
                </a:ext>
              </a:extLst>
            </p:cNvPr>
            <p:cNvSpPr/>
            <p:nvPr/>
          </p:nvSpPr>
          <p:spPr>
            <a:xfrm>
              <a:off x="1197484" y="278221"/>
              <a:ext cx="6656951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分支方向的预测 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– 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分支历史表（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BHT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）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BF736930-894F-4804-975A-B60EDBC6BC50}"/>
              </a:ext>
            </a:extLst>
          </p:cNvPr>
          <p:cNvSpPr/>
          <p:nvPr/>
        </p:nvSpPr>
        <p:spPr>
          <a:xfrm>
            <a:off x="924353" y="2363187"/>
            <a:ext cx="3243885" cy="53439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CDBC98D-E91C-43FF-991B-DD96D0E8023A}"/>
              </a:ext>
            </a:extLst>
          </p:cNvPr>
          <p:cNvSpPr/>
          <p:nvPr/>
        </p:nvSpPr>
        <p:spPr>
          <a:xfrm>
            <a:off x="5365725" y="1698874"/>
            <a:ext cx="118945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D7D5C67-288A-440A-97DA-F9330F17DBEE}"/>
              </a:ext>
            </a:extLst>
          </p:cNvPr>
          <p:cNvSpPr/>
          <p:nvPr/>
        </p:nvSpPr>
        <p:spPr>
          <a:xfrm>
            <a:off x="5365725" y="2006374"/>
            <a:ext cx="118945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9D469EA-8AB1-4FAA-AE6A-30985AD17F5B}"/>
              </a:ext>
            </a:extLst>
          </p:cNvPr>
          <p:cNvSpPr/>
          <p:nvPr/>
        </p:nvSpPr>
        <p:spPr>
          <a:xfrm>
            <a:off x="5363748" y="2314411"/>
            <a:ext cx="118945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FBD6045-0BCA-4D81-B5D2-4B20AAE3BBBB}"/>
              </a:ext>
            </a:extLst>
          </p:cNvPr>
          <p:cNvSpPr/>
          <p:nvPr/>
        </p:nvSpPr>
        <p:spPr>
          <a:xfrm>
            <a:off x="5363748" y="2621911"/>
            <a:ext cx="118945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C361F57-E70A-4CAA-8109-9F611614FA00}"/>
              </a:ext>
            </a:extLst>
          </p:cNvPr>
          <p:cNvSpPr/>
          <p:nvPr/>
        </p:nvSpPr>
        <p:spPr>
          <a:xfrm>
            <a:off x="5361769" y="2929947"/>
            <a:ext cx="1189456" cy="75850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75B028E-AE53-45AA-86DB-9601145796FA}"/>
              </a:ext>
            </a:extLst>
          </p:cNvPr>
          <p:cNvSpPr/>
          <p:nvPr/>
        </p:nvSpPr>
        <p:spPr>
          <a:xfrm>
            <a:off x="5361769" y="3688711"/>
            <a:ext cx="118945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BC4A15C-91ED-4682-B258-EE3EA9B778DD}"/>
              </a:ext>
            </a:extLst>
          </p:cNvPr>
          <p:cNvSpPr/>
          <p:nvPr/>
        </p:nvSpPr>
        <p:spPr>
          <a:xfrm>
            <a:off x="5363748" y="3995952"/>
            <a:ext cx="1189456" cy="7400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7537876-A780-400A-8F74-13286FD706E5}"/>
              </a:ext>
            </a:extLst>
          </p:cNvPr>
          <p:cNvSpPr/>
          <p:nvPr/>
        </p:nvSpPr>
        <p:spPr>
          <a:xfrm>
            <a:off x="5363748" y="4735722"/>
            <a:ext cx="118945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7CA145C-D77F-4E57-8204-DBE42E108D02}"/>
              </a:ext>
            </a:extLst>
          </p:cNvPr>
          <p:cNvSpPr/>
          <p:nvPr/>
        </p:nvSpPr>
        <p:spPr>
          <a:xfrm>
            <a:off x="5361771" y="5043759"/>
            <a:ext cx="118945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902E0EC-466F-419A-8480-F51BA2397CC8}"/>
              </a:ext>
            </a:extLst>
          </p:cNvPr>
          <p:cNvSpPr/>
          <p:nvPr/>
        </p:nvSpPr>
        <p:spPr>
          <a:xfrm>
            <a:off x="5361771" y="5351259"/>
            <a:ext cx="118945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DB0BAFF-DE46-4F54-838E-2E149B62AB33}"/>
              </a:ext>
            </a:extLst>
          </p:cNvPr>
          <p:cNvSpPr txBox="1"/>
          <p:nvPr/>
        </p:nvSpPr>
        <p:spPr>
          <a:xfrm rot="5400000">
            <a:off x="5702395" y="3136262"/>
            <a:ext cx="61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18657E0-5D91-4652-AD0F-00F9A1EC45E5}"/>
              </a:ext>
            </a:extLst>
          </p:cNvPr>
          <p:cNvSpPr txBox="1"/>
          <p:nvPr/>
        </p:nvSpPr>
        <p:spPr>
          <a:xfrm rot="5400000">
            <a:off x="5700416" y="4274308"/>
            <a:ext cx="61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F40A88B5-DFAE-44E4-9575-0FCC09FAE87C}"/>
              </a:ext>
            </a:extLst>
          </p:cNvPr>
          <p:cNvSpPr/>
          <p:nvPr/>
        </p:nvSpPr>
        <p:spPr>
          <a:xfrm>
            <a:off x="8134597" y="5007872"/>
            <a:ext cx="2090058" cy="1119795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状态更新逻辑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19AF613-A6A0-44EF-9E54-1724BEA6EA4A}"/>
              </a:ext>
            </a:extLst>
          </p:cNvPr>
          <p:cNvSpPr txBox="1"/>
          <p:nvPr/>
        </p:nvSpPr>
        <p:spPr>
          <a:xfrm>
            <a:off x="294481" y="2431505"/>
            <a:ext cx="61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DDD43498-D89E-49B5-8732-EDCBF2577CED}"/>
              </a:ext>
            </a:extLst>
          </p:cNvPr>
          <p:cNvCxnSpPr/>
          <p:nvPr/>
        </p:nvCxnSpPr>
        <p:spPr>
          <a:xfrm>
            <a:off x="1636578" y="2101374"/>
            <a:ext cx="1819434" cy="0"/>
          </a:xfrm>
          <a:prstGeom prst="straightConnector1">
            <a:avLst/>
          </a:prstGeom>
          <a:ln w="19050"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B54DF128-3787-44D4-B77D-CF868EAE7C0E}"/>
              </a:ext>
            </a:extLst>
          </p:cNvPr>
          <p:cNvSpPr txBox="1"/>
          <p:nvPr/>
        </p:nvSpPr>
        <p:spPr>
          <a:xfrm>
            <a:off x="2241156" y="1670139"/>
            <a:ext cx="61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</a:p>
        </p:txBody>
      </p: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AE45DCA2-3D4A-4FEA-8473-3000F0BD6703}"/>
              </a:ext>
            </a:extLst>
          </p:cNvPr>
          <p:cNvCxnSpPr>
            <a:stCxn id="2" idx="2"/>
          </p:cNvCxnSpPr>
          <p:nvPr/>
        </p:nvCxnSpPr>
        <p:spPr>
          <a:xfrm>
            <a:off x="2546296" y="2897577"/>
            <a:ext cx="2678847" cy="945022"/>
          </a:xfrm>
          <a:prstGeom prst="straightConnector1">
            <a:avLst/>
          </a:prstGeom>
          <a:ln w="19050">
            <a:solidFill>
              <a:srgbClr val="FF006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8BD139CF-8C5D-418E-BCDD-135434A5F27A}"/>
              </a:ext>
            </a:extLst>
          </p:cNvPr>
          <p:cNvCxnSpPr>
            <a:cxnSpLocks/>
          </p:cNvCxnSpPr>
          <p:nvPr/>
        </p:nvCxnSpPr>
        <p:spPr>
          <a:xfrm>
            <a:off x="6812478" y="1670139"/>
            <a:ext cx="0" cy="3933257"/>
          </a:xfrm>
          <a:prstGeom prst="straightConnector1">
            <a:avLst/>
          </a:prstGeom>
          <a:ln w="19050">
            <a:solidFill>
              <a:srgbClr val="0066FF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CC427CF5-E4E3-482F-8F72-8180A5844F5F}"/>
              </a:ext>
            </a:extLst>
          </p:cNvPr>
          <p:cNvSpPr txBox="1"/>
          <p:nvPr/>
        </p:nvSpPr>
        <p:spPr>
          <a:xfrm>
            <a:off x="6920487" y="2571828"/>
            <a:ext cx="1855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两位饱和计数器</a:t>
            </a:r>
          </a:p>
        </p:txBody>
      </p: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2111DC19-9780-424C-87FB-F7EBC4A10DB9}"/>
              </a:ext>
            </a:extLst>
          </p:cNvPr>
          <p:cNvCxnSpPr>
            <a:cxnSpLocks/>
          </p:cNvCxnSpPr>
          <p:nvPr/>
        </p:nvCxnSpPr>
        <p:spPr>
          <a:xfrm>
            <a:off x="7232073" y="5233503"/>
            <a:ext cx="902524" cy="0"/>
          </a:xfrm>
          <a:prstGeom prst="straightConnector1">
            <a:avLst/>
          </a:prstGeom>
          <a:ln w="19050">
            <a:solidFill>
              <a:srgbClr val="703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5A463BD5-8E22-42FA-8E56-8BC98E89C976}"/>
              </a:ext>
            </a:extLst>
          </p:cNvPr>
          <p:cNvCxnSpPr>
            <a:cxnSpLocks/>
          </p:cNvCxnSpPr>
          <p:nvPr/>
        </p:nvCxnSpPr>
        <p:spPr>
          <a:xfrm>
            <a:off x="10224655" y="5849040"/>
            <a:ext cx="902524" cy="0"/>
          </a:xfrm>
          <a:prstGeom prst="straightConnector1">
            <a:avLst/>
          </a:prstGeom>
          <a:ln w="19050">
            <a:solidFill>
              <a:srgbClr val="703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572ACBB1-5F04-4123-A13E-9A5306B9C25B}"/>
              </a:ext>
            </a:extLst>
          </p:cNvPr>
          <p:cNvSpPr txBox="1"/>
          <p:nvPr/>
        </p:nvSpPr>
        <p:spPr>
          <a:xfrm>
            <a:off x="10644256" y="5885713"/>
            <a:ext cx="90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实际分支方向</a:t>
            </a:r>
          </a:p>
        </p:txBody>
      </p: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CAAE9986-36CF-466E-A6B8-F49848122424}"/>
              </a:ext>
            </a:extLst>
          </p:cNvPr>
          <p:cNvCxnSpPr>
            <a:cxnSpLocks/>
          </p:cNvCxnSpPr>
          <p:nvPr/>
        </p:nvCxnSpPr>
        <p:spPr>
          <a:xfrm flipV="1">
            <a:off x="5956497" y="5669510"/>
            <a:ext cx="0" cy="536305"/>
          </a:xfrm>
          <a:prstGeom prst="straightConnector1">
            <a:avLst/>
          </a:prstGeom>
          <a:ln w="19050">
            <a:solidFill>
              <a:srgbClr val="703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3FBCB88C-5A82-4C10-AE02-B6A9B2048F1B}"/>
              </a:ext>
            </a:extLst>
          </p:cNvPr>
          <p:cNvSpPr txBox="1"/>
          <p:nvPr/>
        </p:nvSpPr>
        <p:spPr>
          <a:xfrm>
            <a:off x="5362737" y="6205815"/>
            <a:ext cx="118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预测方向</a:t>
            </a:r>
          </a:p>
        </p:txBody>
      </p: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164D1DBA-6B91-490E-B335-053D36C51A84}"/>
              </a:ext>
            </a:extLst>
          </p:cNvPr>
          <p:cNvCxnSpPr>
            <a:cxnSpLocks/>
          </p:cNvCxnSpPr>
          <p:nvPr/>
        </p:nvCxnSpPr>
        <p:spPr>
          <a:xfrm flipH="1">
            <a:off x="5956497" y="5849040"/>
            <a:ext cx="2139923" cy="0"/>
          </a:xfrm>
          <a:prstGeom prst="straightConnector1">
            <a:avLst/>
          </a:prstGeom>
          <a:ln w="19050">
            <a:solidFill>
              <a:srgbClr val="703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0EB67932-5C1B-43EB-B099-F5970893BA8A}"/>
              </a:ext>
            </a:extLst>
          </p:cNvPr>
          <p:cNvSpPr txBox="1"/>
          <p:nvPr/>
        </p:nvSpPr>
        <p:spPr>
          <a:xfrm>
            <a:off x="7026458" y="4814220"/>
            <a:ext cx="118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更新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AD17C044-8511-494A-BC14-F4F1DEAB4D59}"/>
              </a:ext>
            </a:extLst>
          </p:cNvPr>
          <p:cNvSpPr txBox="1"/>
          <p:nvPr/>
        </p:nvSpPr>
        <p:spPr>
          <a:xfrm>
            <a:off x="5479386" y="1253532"/>
            <a:ext cx="95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BHT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BCFF54B-90BE-4F41-B94E-BE97808A8503}"/>
              </a:ext>
            </a:extLst>
          </p:cNvPr>
          <p:cNvSpPr txBox="1"/>
          <p:nvPr/>
        </p:nvSpPr>
        <p:spPr>
          <a:xfrm>
            <a:off x="904759" y="4242204"/>
            <a:ext cx="3243884" cy="114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可以在取指阶段增加预译码解决部分别名问题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1D2F97D-A190-4648-B89D-C992C44B7F58}"/>
              </a:ext>
            </a:extLst>
          </p:cNvPr>
          <p:cNvSpPr txBox="1"/>
          <p:nvPr/>
        </p:nvSpPr>
        <p:spPr>
          <a:xfrm>
            <a:off x="8764282" y="1230919"/>
            <a:ext cx="3243884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别名问题</a:t>
            </a:r>
          </a:p>
        </p:txBody>
      </p:sp>
    </p:spTree>
    <p:extLst>
      <p:ext uri="{BB962C8B-B14F-4D97-AF65-F5344CB8AC3E}">
        <p14:creationId xmlns:p14="http://schemas.microsoft.com/office/powerpoint/2010/main" val="238096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10A111F-1ACC-4EE5-AEA5-1A4DC2CDE9FA}"/>
              </a:ext>
            </a:extLst>
          </p:cNvPr>
          <p:cNvGrpSpPr/>
          <p:nvPr/>
        </p:nvGrpSpPr>
        <p:grpSpPr>
          <a:xfrm>
            <a:off x="599620" y="278225"/>
            <a:ext cx="7254817" cy="742071"/>
            <a:chOff x="599618" y="278221"/>
            <a:chExt cx="7254817" cy="74207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A86240E-74D5-455C-9E36-9B951DC8ABFA}"/>
                </a:ext>
              </a:extLst>
            </p:cNvPr>
            <p:cNvSpPr/>
            <p:nvPr/>
          </p:nvSpPr>
          <p:spPr>
            <a:xfrm>
              <a:off x="599618" y="712514"/>
              <a:ext cx="72548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Direction – Branch History Table</a:t>
              </a:r>
              <a:r>
                <a:rPr lang="zh-CN" altLang="en-US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（</a:t>
              </a:r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BHT</a:t>
              </a:r>
              <a:r>
                <a:rPr lang="zh-CN" altLang="en-US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）</a:t>
              </a:r>
              <a:endParaRPr lang="en-US" altLang="zh-CN" sz="1400" spc="151" dirty="0">
                <a:solidFill>
                  <a:schemeClr val="tx1">
                    <a:lumMod val="65000"/>
                    <a:lumOff val="3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5937541-75BD-4621-83CA-9B68A43D3022}"/>
                </a:ext>
              </a:extLst>
            </p:cNvPr>
            <p:cNvSpPr/>
            <p:nvPr/>
          </p:nvSpPr>
          <p:spPr>
            <a:xfrm>
              <a:off x="1197484" y="278221"/>
              <a:ext cx="6656951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分支方向的预测 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– 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分支历史表（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BHT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）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59868714-2CE9-4D49-BB65-3AB6DF2039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1263" y="1300210"/>
            <a:ext cx="7375880" cy="4293104"/>
          </a:xfrm>
          <a:prstGeom prst="rect">
            <a:avLst/>
          </a:prstGeom>
        </p:spPr>
      </p:pic>
      <p:sp>
        <p:nvSpPr>
          <p:cNvPr id="12" name="Text Box 638">
            <a:extLst>
              <a:ext uri="{FF2B5EF4-FFF2-40B4-BE49-F238E27FC236}">
                <a16:creationId xmlns:a16="http://schemas.microsoft.com/office/drawing/2014/main" id="{E4DF2CC7-0BFF-47D8-A020-B9FE67845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420" y="5873228"/>
            <a:ext cx="88033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BHT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2KB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时，分支预测准确率达到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665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DCA28F-6519-48AD-9BFF-24FEE0CD8000}"/>
              </a:ext>
            </a:extLst>
          </p:cNvPr>
          <p:cNvGrpSpPr/>
          <p:nvPr/>
        </p:nvGrpSpPr>
        <p:grpSpPr>
          <a:xfrm>
            <a:off x="599621" y="278225"/>
            <a:ext cx="4188463" cy="718321"/>
            <a:chOff x="599619" y="278221"/>
            <a:chExt cx="4188463" cy="71832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61609A-F52E-44E0-96BC-2AF35877DBE6}"/>
                </a:ext>
              </a:extLst>
            </p:cNvPr>
            <p:cNvSpPr/>
            <p:nvPr/>
          </p:nvSpPr>
          <p:spPr>
            <a:xfrm>
              <a:off x="599619" y="688764"/>
              <a:ext cx="40436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 of Branch Target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DF22F65-09B8-4AEB-9F6C-F5DFA4A2C816}"/>
                </a:ext>
              </a:extLst>
            </p:cNvPr>
            <p:cNvSpPr/>
            <p:nvPr/>
          </p:nvSpPr>
          <p:spPr>
            <a:xfrm>
              <a:off x="1197484" y="278221"/>
              <a:ext cx="3590598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分支目标地址的预测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A723258-B2D1-49E7-B631-A7F335ADA1E5}"/>
              </a:ext>
            </a:extLst>
          </p:cNvPr>
          <p:cNvSpPr/>
          <p:nvPr/>
        </p:nvSpPr>
        <p:spPr>
          <a:xfrm>
            <a:off x="558141" y="1268821"/>
            <a:ext cx="11079676" cy="208916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分支目标缓存（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Branch Target Buffer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BTB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位于取指（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IF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）阶段，用于预测分支目标地址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基于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进行索引的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Cache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，可以与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BHT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合并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5B78F206-A606-42CC-B718-6E5285527747}"/>
              </a:ext>
            </a:extLst>
          </p:cNvPr>
          <p:cNvGrpSpPr/>
          <p:nvPr/>
        </p:nvGrpSpPr>
        <p:grpSpPr>
          <a:xfrm>
            <a:off x="893704" y="3630258"/>
            <a:ext cx="9594129" cy="2862779"/>
            <a:chOff x="893704" y="3630258"/>
            <a:chExt cx="9594129" cy="286277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3EB0585-EACD-457D-A35F-E9A2319FDE49}"/>
                </a:ext>
              </a:extLst>
            </p:cNvPr>
            <p:cNvSpPr/>
            <p:nvPr/>
          </p:nvSpPr>
          <p:spPr>
            <a:xfrm>
              <a:off x="5911990" y="3630258"/>
              <a:ext cx="4575843" cy="195892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127F57E-4FC0-4F31-A637-CDCCB88E05E1}"/>
                </a:ext>
              </a:extLst>
            </p:cNvPr>
            <p:cNvSpPr/>
            <p:nvPr/>
          </p:nvSpPr>
          <p:spPr>
            <a:xfrm>
              <a:off x="5911990" y="4619501"/>
              <a:ext cx="607563" cy="38001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n>
                    <a:solidFill>
                      <a:sysClr val="windowText" lastClr="000000"/>
                    </a:solidFill>
                  </a:ln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</a:t>
              </a:r>
              <a:endParaRPr lang="zh-CN" alt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D158529D-B838-416D-BB2F-37C6801FF143}"/>
                </a:ext>
              </a:extLst>
            </p:cNvPr>
            <p:cNvSpPr/>
            <p:nvPr/>
          </p:nvSpPr>
          <p:spPr>
            <a:xfrm>
              <a:off x="6519553" y="4619500"/>
              <a:ext cx="855024" cy="38001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n>
                    <a:solidFill>
                      <a:sysClr val="windowText" lastClr="000000"/>
                    </a:solidFill>
                  </a:ln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Tag</a:t>
              </a:r>
              <a:endParaRPr lang="zh-CN" alt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AA907EF-3D64-4F7E-BA41-BA71E9A6777F}"/>
                </a:ext>
              </a:extLst>
            </p:cNvPr>
            <p:cNvSpPr/>
            <p:nvPr/>
          </p:nvSpPr>
          <p:spPr>
            <a:xfrm>
              <a:off x="7374577" y="4619500"/>
              <a:ext cx="855024" cy="38001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n>
                    <a:solidFill>
                      <a:sysClr val="windowText" lastClr="000000"/>
                    </a:solidFill>
                  </a:ln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Type</a:t>
              </a:r>
              <a:endParaRPr lang="zh-CN" alt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18864C20-2B63-47C5-9B8D-0186E80471B5}"/>
                </a:ext>
              </a:extLst>
            </p:cNvPr>
            <p:cNvSpPr/>
            <p:nvPr/>
          </p:nvSpPr>
          <p:spPr>
            <a:xfrm>
              <a:off x="8229600" y="4619500"/>
              <a:ext cx="1413163" cy="38001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n>
                    <a:solidFill>
                      <a:sysClr val="windowText" lastClr="000000"/>
                    </a:solidFill>
                  </a:ln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BTA</a:t>
              </a:r>
              <a:endParaRPr lang="zh-CN" alt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B68267BF-8887-4F58-B86A-8ACB21935437}"/>
                </a:ext>
              </a:extLst>
            </p:cNvPr>
            <p:cNvSpPr/>
            <p:nvPr/>
          </p:nvSpPr>
          <p:spPr>
            <a:xfrm>
              <a:off x="9632809" y="4619499"/>
              <a:ext cx="855024" cy="38001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n>
                    <a:solidFill>
                      <a:sysClr val="windowText" lastClr="000000"/>
                    </a:solidFill>
                  </a:ln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BHT</a:t>
              </a:r>
              <a:endParaRPr lang="zh-CN" alt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F74C0636-67F8-4BA5-8A90-54D722178851}"/>
                </a:ext>
              </a:extLst>
            </p:cNvPr>
            <p:cNvSpPr/>
            <p:nvPr/>
          </p:nvSpPr>
          <p:spPr>
            <a:xfrm>
              <a:off x="893704" y="3728853"/>
              <a:ext cx="1905030" cy="36813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n>
                    <a:solidFill>
                      <a:sysClr val="windowText" lastClr="000000"/>
                    </a:solidFill>
                  </a:ln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Tag</a:t>
              </a:r>
              <a:endParaRPr lang="zh-CN" alt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6EFB00CF-AFB6-4EA7-A03D-8513BEDB5F79}"/>
                </a:ext>
              </a:extLst>
            </p:cNvPr>
            <p:cNvSpPr/>
            <p:nvPr/>
          </p:nvSpPr>
          <p:spPr>
            <a:xfrm>
              <a:off x="2798734" y="3728853"/>
              <a:ext cx="1143874" cy="36813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n>
                    <a:solidFill>
                      <a:sysClr val="windowText" lastClr="000000"/>
                    </a:solidFill>
                  </a:ln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Index</a:t>
              </a:r>
              <a:endParaRPr lang="zh-CN" alt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DC377992-9083-465A-B530-DEC27DC0135C}"/>
                </a:ext>
              </a:extLst>
            </p:cNvPr>
            <p:cNvSpPr/>
            <p:nvPr/>
          </p:nvSpPr>
          <p:spPr>
            <a:xfrm>
              <a:off x="3942608" y="3728853"/>
              <a:ext cx="607563" cy="36813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n>
                    <a:solidFill>
                      <a:sysClr val="windowText" lastClr="000000"/>
                    </a:solidFill>
                  </a:ln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</a:t>
              </a:r>
              <a:endParaRPr lang="zh-CN" alt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左大括号 5">
              <a:extLst>
                <a:ext uri="{FF2B5EF4-FFF2-40B4-BE49-F238E27FC236}">
                  <a16:creationId xmlns:a16="http://schemas.microsoft.com/office/drawing/2014/main" id="{115DD5B4-D6D2-4EF3-A4FD-991A67D87FEF}"/>
                </a:ext>
              </a:extLst>
            </p:cNvPr>
            <p:cNvSpPr/>
            <p:nvPr/>
          </p:nvSpPr>
          <p:spPr>
            <a:xfrm rot="16200000">
              <a:off x="3186607" y="3724047"/>
              <a:ext cx="368132" cy="1143875"/>
            </a:xfrm>
            <a:prstGeom prst="leftBrace">
              <a:avLst>
                <a:gd name="adj1" fmla="val 108470"/>
                <a:gd name="adj2" fmla="val 50855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连接符: 肘形 58">
              <a:extLst>
                <a:ext uri="{FF2B5EF4-FFF2-40B4-BE49-F238E27FC236}">
                  <a16:creationId xmlns:a16="http://schemas.microsoft.com/office/drawing/2014/main" id="{2BDF9D36-058F-45F8-841B-B79914317352}"/>
                </a:ext>
              </a:extLst>
            </p:cNvPr>
            <p:cNvCxnSpPr>
              <a:stCxn id="6" idx="1"/>
              <a:endCxn id="4" idx="1"/>
            </p:cNvCxnSpPr>
            <p:nvPr/>
          </p:nvCxnSpPr>
          <p:spPr>
            <a:xfrm rot="16200000" flipH="1">
              <a:off x="4481494" y="3379011"/>
              <a:ext cx="329456" cy="2531536"/>
            </a:xfrm>
            <a:prstGeom prst="bentConnector4">
              <a:avLst>
                <a:gd name="adj1" fmla="val 101828"/>
                <a:gd name="adj2" fmla="val 53442"/>
              </a:avLst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: 圆角 61">
              <a:extLst>
                <a:ext uri="{FF2B5EF4-FFF2-40B4-BE49-F238E27FC236}">
                  <a16:creationId xmlns:a16="http://schemas.microsoft.com/office/drawing/2014/main" id="{AAA914B7-4C71-4A8C-9184-4C10D30B582D}"/>
                </a:ext>
              </a:extLst>
            </p:cNvPr>
            <p:cNvSpPr/>
            <p:nvPr/>
          </p:nvSpPr>
          <p:spPr>
            <a:xfrm>
              <a:off x="5911990" y="5896601"/>
              <a:ext cx="1363335" cy="596436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命中逻辑</a:t>
              </a:r>
            </a:p>
          </p:txBody>
        </p: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A07F0305-00D3-40BD-8782-DE922E3B67D6}"/>
                </a:ext>
              </a:extLst>
            </p:cNvPr>
            <p:cNvCxnSpPr>
              <a:stCxn id="4" idx="2"/>
            </p:cNvCxnSpPr>
            <p:nvPr/>
          </p:nvCxnSpPr>
          <p:spPr>
            <a:xfrm flipH="1">
              <a:off x="6215771" y="4999512"/>
              <a:ext cx="1" cy="897089"/>
            </a:xfrm>
            <a:prstGeom prst="straightConnector1">
              <a:avLst/>
            </a:prstGeom>
            <a:ln w="19050">
              <a:solidFill>
                <a:srgbClr val="FF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B02D8F32-1DCB-4B00-AFE9-272BED8D10DD}"/>
                </a:ext>
              </a:extLst>
            </p:cNvPr>
            <p:cNvCxnSpPr>
              <a:stCxn id="50" idx="2"/>
            </p:cNvCxnSpPr>
            <p:nvPr/>
          </p:nvCxnSpPr>
          <p:spPr>
            <a:xfrm flipH="1">
              <a:off x="6942087" y="4999511"/>
              <a:ext cx="4978" cy="897090"/>
            </a:xfrm>
            <a:prstGeom prst="straightConnector1">
              <a:avLst/>
            </a:prstGeom>
            <a:ln w="19050">
              <a:solidFill>
                <a:srgbClr val="FF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连接符: 肘形 67">
              <a:extLst>
                <a:ext uri="{FF2B5EF4-FFF2-40B4-BE49-F238E27FC236}">
                  <a16:creationId xmlns:a16="http://schemas.microsoft.com/office/drawing/2014/main" id="{8F89B8AD-CDD6-400C-BEDE-6159832CA50F}"/>
                </a:ext>
              </a:extLst>
            </p:cNvPr>
            <p:cNvCxnSpPr>
              <a:stCxn id="54" idx="2"/>
              <a:endCxn id="62" idx="1"/>
            </p:cNvCxnSpPr>
            <p:nvPr/>
          </p:nvCxnSpPr>
          <p:spPr>
            <a:xfrm rot="16200000" flipH="1">
              <a:off x="2830187" y="3113015"/>
              <a:ext cx="2097835" cy="4065771"/>
            </a:xfrm>
            <a:prstGeom prst="bentConnector2">
              <a:avLst/>
            </a:prstGeom>
            <a:ln w="19050">
              <a:solidFill>
                <a:srgbClr val="FF006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id="{0DE07302-F0DD-4D40-B5D7-F5FDDDEEE969}"/>
                </a:ext>
              </a:extLst>
            </p:cNvPr>
            <p:cNvCxnSpPr>
              <a:cxnSpLocks/>
            </p:cNvCxnSpPr>
            <p:nvPr/>
          </p:nvCxnSpPr>
          <p:spPr>
            <a:xfrm>
              <a:off x="7275325" y="6194818"/>
              <a:ext cx="526764" cy="0"/>
            </a:xfrm>
            <a:prstGeom prst="straightConnector1">
              <a:avLst/>
            </a:prstGeom>
            <a:ln w="19050">
              <a:solidFill>
                <a:srgbClr val="FF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171818F4-84D8-4259-92AD-3E6850D2416B}"/>
                </a:ext>
              </a:extLst>
            </p:cNvPr>
            <p:cNvSpPr txBox="1"/>
            <p:nvPr/>
          </p:nvSpPr>
          <p:spPr>
            <a:xfrm>
              <a:off x="7802089" y="6012890"/>
              <a:ext cx="6725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命中</a:t>
              </a: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87B19529-1D75-46E7-9BEC-175A357962C7}"/>
                </a:ext>
              </a:extLst>
            </p:cNvPr>
            <p:cNvSpPr txBox="1"/>
            <p:nvPr/>
          </p:nvSpPr>
          <p:spPr>
            <a:xfrm>
              <a:off x="8118952" y="3642990"/>
              <a:ext cx="1634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分支目标地址</a:t>
              </a:r>
            </a:p>
          </p:txBody>
        </p:sp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20F3CDC7-81B3-46D5-AD53-B4D2A5E171A4}"/>
                </a:ext>
              </a:extLst>
            </p:cNvPr>
            <p:cNvCxnSpPr>
              <a:cxnSpLocks/>
              <a:stCxn id="74" idx="2"/>
              <a:endCxn id="52" idx="0"/>
            </p:cNvCxnSpPr>
            <p:nvPr/>
          </p:nvCxnSpPr>
          <p:spPr>
            <a:xfrm>
              <a:off x="8936181" y="4012322"/>
              <a:ext cx="1" cy="607178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8B47C1AD-0524-48E7-B221-3B5D00613C7E}"/>
                </a:ext>
              </a:extLst>
            </p:cNvPr>
            <p:cNvSpPr txBox="1"/>
            <p:nvPr/>
          </p:nvSpPr>
          <p:spPr>
            <a:xfrm>
              <a:off x="7223714" y="4028026"/>
              <a:ext cx="1156750" cy="38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分支类型</a:t>
              </a:r>
            </a:p>
          </p:txBody>
        </p: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FF2815B5-F736-4070-B0AD-3FBD9BA78929}"/>
                </a:ext>
              </a:extLst>
            </p:cNvPr>
            <p:cNvCxnSpPr>
              <a:cxnSpLocks/>
              <a:endCxn id="51" idx="0"/>
            </p:cNvCxnSpPr>
            <p:nvPr/>
          </p:nvCxnSpPr>
          <p:spPr>
            <a:xfrm>
              <a:off x="7801588" y="4341189"/>
              <a:ext cx="501" cy="278311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文本框 87">
            <a:extLst>
              <a:ext uri="{FF2B5EF4-FFF2-40B4-BE49-F238E27FC236}">
                <a16:creationId xmlns:a16="http://schemas.microsoft.com/office/drawing/2014/main" id="{9501D4A2-DA88-40CA-BBB6-541EF45B3B82}"/>
              </a:ext>
            </a:extLst>
          </p:cNvPr>
          <p:cNvSpPr txBox="1"/>
          <p:nvPr/>
        </p:nvSpPr>
        <p:spPr>
          <a:xfrm>
            <a:off x="10471937" y="3550657"/>
            <a:ext cx="1634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译码阶段根据实际分支情况更新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BTB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322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DCA28F-6519-48AD-9BFF-24FEE0CD8000}"/>
              </a:ext>
            </a:extLst>
          </p:cNvPr>
          <p:cNvGrpSpPr/>
          <p:nvPr/>
        </p:nvGrpSpPr>
        <p:grpSpPr>
          <a:xfrm>
            <a:off x="575873" y="278225"/>
            <a:ext cx="4233636" cy="725948"/>
            <a:chOff x="575871" y="278221"/>
            <a:chExt cx="4233636" cy="72594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61609A-F52E-44E0-96BC-2AF35877DBE6}"/>
                </a:ext>
              </a:extLst>
            </p:cNvPr>
            <p:cNvSpPr/>
            <p:nvPr/>
          </p:nvSpPr>
          <p:spPr>
            <a:xfrm>
              <a:off x="575871" y="696391"/>
              <a:ext cx="42336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Training the BTB</a:t>
              </a:r>
              <a:r>
                <a:rPr lang="zh-CN" altLang="en-US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（“</a:t>
              </a:r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Update</a:t>
              </a:r>
              <a:r>
                <a:rPr lang="zh-CN" altLang="en-US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”）</a:t>
              </a:r>
              <a:endParaRPr lang="en-US" altLang="zh-CN" sz="1400" spc="151" dirty="0">
                <a:solidFill>
                  <a:schemeClr val="tx1">
                    <a:lumMod val="65000"/>
                    <a:lumOff val="3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DF22F65-09B8-4AEB-9F6C-F5DFA4A2C816}"/>
                </a:ext>
              </a:extLst>
            </p:cNvPr>
            <p:cNvSpPr/>
            <p:nvPr/>
          </p:nvSpPr>
          <p:spPr>
            <a:xfrm>
              <a:off x="1197484" y="278221"/>
              <a:ext cx="3491469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训练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BTB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（“更新”）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A723258-B2D1-49E7-B631-A7F335ADA1E5}"/>
              </a:ext>
            </a:extLst>
          </p:cNvPr>
          <p:cNvSpPr/>
          <p:nvPr/>
        </p:nvSpPr>
        <p:spPr>
          <a:xfrm>
            <a:off x="558141" y="1387574"/>
            <a:ext cx="11079676" cy="279704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在译码阶段获取了实际分支的情况后，对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BTB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进行更新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Valid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位和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更新分支目标地址（必要的时候进行替换）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更新分支方向（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BHT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725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自由: 形状 22"/>
          <p:cNvSpPr/>
          <p:nvPr/>
        </p:nvSpPr>
        <p:spPr bwMode="auto">
          <a:xfrm rot="12600000">
            <a:off x="628798" y="267712"/>
            <a:ext cx="166903" cy="731887"/>
          </a:xfrm>
          <a:custGeom>
            <a:avLst/>
            <a:gdLst>
              <a:gd name="connsiteX0" fmla="*/ 260214 w 260214"/>
              <a:gd name="connsiteY0" fmla="*/ 995963 h 1141060"/>
              <a:gd name="connsiteX1" fmla="*/ 0 w 260214"/>
              <a:gd name="connsiteY1" fmla="*/ 1141060 h 1141060"/>
              <a:gd name="connsiteX2" fmla="*/ 0 w 260214"/>
              <a:gd name="connsiteY2" fmla="*/ 146621 h 1141060"/>
              <a:gd name="connsiteX3" fmla="*/ 260214 w 260214"/>
              <a:gd name="connsiteY3" fmla="*/ 0 h 114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214" h="1141060">
                <a:moveTo>
                  <a:pt x="260214" y="995963"/>
                </a:moveTo>
                <a:lnTo>
                  <a:pt x="0" y="1141060"/>
                </a:lnTo>
                <a:lnTo>
                  <a:pt x="0" y="146621"/>
                </a:lnTo>
                <a:lnTo>
                  <a:pt x="260214" y="0"/>
                </a:lnTo>
                <a:close/>
              </a:path>
            </a:pathLst>
          </a:custGeom>
          <a:solidFill>
            <a:srgbClr val="0075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DCA28F-6519-48AD-9BFF-24FEE0CD8000}"/>
              </a:ext>
            </a:extLst>
          </p:cNvPr>
          <p:cNvGrpSpPr/>
          <p:nvPr/>
        </p:nvGrpSpPr>
        <p:grpSpPr>
          <a:xfrm>
            <a:off x="575873" y="278225"/>
            <a:ext cx="4233636" cy="725948"/>
            <a:chOff x="575871" y="278221"/>
            <a:chExt cx="4233636" cy="72594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61609A-F52E-44E0-96BC-2AF35877DBE6}"/>
                </a:ext>
              </a:extLst>
            </p:cNvPr>
            <p:cNvSpPr/>
            <p:nvPr/>
          </p:nvSpPr>
          <p:spPr>
            <a:xfrm>
              <a:off x="575871" y="696391"/>
              <a:ext cx="42336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Using the BTB</a:t>
              </a:r>
              <a:r>
                <a:rPr lang="zh-CN" altLang="en-US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（“</a:t>
              </a:r>
              <a:r>
                <a:rPr lang="en-US" altLang="zh-CN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Prediction</a:t>
              </a:r>
              <a:r>
                <a:rPr lang="zh-CN" altLang="en-US" sz="1400" spc="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”）</a:t>
              </a:r>
              <a:endParaRPr lang="en-US" altLang="zh-CN" sz="1400" spc="151" dirty="0">
                <a:solidFill>
                  <a:schemeClr val="tx1">
                    <a:lumMod val="65000"/>
                    <a:lumOff val="3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DF22F65-09B8-4AEB-9F6C-F5DFA4A2C816}"/>
                </a:ext>
              </a:extLst>
            </p:cNvPr>
            <p:cNvSpPr/>
            <p:nvPr/>
          </p:nvSpPr>
          <p:spPr>
            <a:xfrm>
              <a:off x="1197484" y="278221"/>
              <a:ext cx="3491469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使用</a:t>
              </a:r>
              <a:r>
                <a:rPr lang="en-US" altLang="zh-CN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BTB</a:t>
              </a:r>
              <a:r>
                <a:rPr lang="zh-CN" altLang="en-US" sz="2800" b="1" spc="15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（“预测”）</a:t>
              </a:r>
              <a:endParaRPr lang="en-US" altLang="zh-CN" sz="2800" b="1" spc="15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A723258-B2D1-49E7-B631-A7F335ADA1E5}"/>
              </a:ext>
            </a:extLst>
          </p:cNvPr>
          <p:cNvSpPr/>
          <p:nvPr/>
        </p:nvSpPr>
        <p:spPr>
          <a:xfrm>
            <a:off x="558141" y="1245070"/>
            <a:ext cx="11079676" cy="537153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72000" rIns="7200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在取指阶段利用当前的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PC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查询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BTB</a:t>
            </a: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BTB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命中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1257300" lvl="2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该指令是一条分支指令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1257300" lvl="2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根据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BHT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决定分支方向，如果预测为跳转，则从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BTB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中读出分支目标地址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800100" lvl="1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BTB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缺失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1257300" lvl="2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该指令不是分支指令或者预测为不跳转（顺序执行）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0066"/>
              </a:buClr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如果译码阶段确定预测失败，则清空取指阶段已取出的指令，再将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PC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设置为正确值并重新读指令。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651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100000">
              <a:schemeClr val="tx1"/>
            </a:gs>
            <a:gs pos="57000">
              <a:srgbClr val="000000">
                <a:alpha val="92000"/>
              </a:srgbClr>
            </a:gs>
            <a:gs pos="0">
              <a:schemeClr val="tx1">
                <a:alpha val="23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提纲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tju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1_tj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ju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ju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ju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ju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ju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ju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ju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ju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ju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ju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ju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39887</TotalTime>
  <Words>1195</Words>
  <Application>Microsoft Office PowerPoint</Application>
  <PresentationFormat>宽屏</PresentationFormat>
  <Paragraphs>172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等线 Light</vt:lpstr>
      <vt:lpstr>微软雅黑</vt:lpstr>
      <vt:lpstr>Arial</vt:lpstr>
      <vt:lpstr>Wingdings</vt:lpstr>
      <vt:lpstr>Office 主题​​</vt:lpstr>
      <vt:lpstr>提纲页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陈冠宏</dc:creator>
  <cp:lastModifiedBy>Wei Jizeng</cp:lastModifiedBy>
  <cp:revision>3054</cp:revision>
  <dcterms:created xsi:type="dcterms:W3CDTF">2016-08-12T08:20:00Z</dcterms:created>
  <dcterms:modified xsi:type="dcterms:W3CDTF">2023-08-28T03:01:32Z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